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handoutMasterIdLst>
    <p:handoutMasterId r:id="rId18"/>
  </p:handoutMasterIdLst>
  <p:sldIdLst>
    <p:sldId id="521" r:id="rId2"/>
    <p:sldId id="642" r:id="rId3"/>
    <p:sldId id="643" r:id="rId4"/>
    <p:sldId id="644" r:id="rId5"/>
    <p:sldId id="632" r:id="rId6"/>
    <p:sldId id="640" r:id="rId7"/>
    <p:sldId id="645" r:id="rId8"/>
    <p:sldId id="639" r:id="rId9"/>
    <p:sldId id="634" r:id="rId10"/>
    <p:sldId id="635" r:id="rId11"/>
    <p:sldId id="636" r:id="rId12"/>
    <p:sldId id="637" r:id="rId13"/>
    <p:sldId id="638" r:id="rId14"/>
    <p:sldId id="641" r:id="rId15"/>
    <p:sldId id="622" r:id="rId16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clrMru>
    <a:srgbClr val="9900CC"/>
    <a:srgbClr val="CCFFFF"/>
    <a:srgbClr val="CC0000"/>
    <a:srgbClr val="376193"/>
    <a:srgbClr val="FF6600"/>
    <a:srgbClr val="0000FF"/>
    <a:srgbClr val="FFFFCC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9281" autoAdjust="0"/>
  </p:normalViewPr>
  <p:slideViewPr>
    <p:cSldViewPr>
      <p:cViewPr varScale="1">
        <p:scale>
          <a:sx n="67" d="100"/>
          <a:sy n="67" d="100"/>
        </p:scale>
        <p:origin x="-96" y="-216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1186" y="-82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87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7895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275790-4CF5-4780-9015-E0E2BCEFDF5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74650"/>
            <a:ext cx="813435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5000" b="1" dirty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kumimoji="0" lang="zh-TW" altLang="en-US" sz="5000" b="1" dirty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  <a:cs typeface="+mj-cs"/>
              </a:rPr>
              <a:t>泓格科技股份有限公司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500188" y="3370263"/>
            <a:ext cx="64087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58" y="4500570"/>
            <a:ext cx="3929090" cy="18573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service@icpdas.com   ICP DAS      www.icpdas.com 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9C24-3194-4E36-805B-C95C3D02FF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8494-9D00-4B92-A6C6-33AAB1F106F3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B805-075D-41EC-84C2-F9F0928A4E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CEE1-1B67-46E7-8C93-63CED4FBC4BF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32AD-A5C3-43EA-BFB0-F79AC89FFE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8F38-34E8-4617-A826-871DE7911BA7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0FB-9BD6-4D8A-94D9-849C5E2E05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5449-2ECF-4280-8938-3D3863F1A303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135F-286D-4826-A73A-CBAF37D216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ADB7-605B-4771-9782-965E8CC2AE86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F7AF-BDE6-4007-A9EA-9672AA0F6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4C25-8256-42E2-9B2C-50272F543299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8443-E4DB-4140-B63F-D9024073E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57313" y="1214438"/>
            <a:ext cx="7286625" cy="285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2DA6-AC47-49BA-8208-DBE4EB3D58B7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C8B3-D4CF-481B-B6A0-0907DBFF0A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571625" y="1214438"/>
            <a:ext cx="6643688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9116-98AD-4A86-BA18-C6F5774E4F76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3E9B-D909-4824-A982-E5C014487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1C6F-DE66-45D2-9552-DD4FDE92B10A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F538-D0ED-4F75-BAEA-1FDDF046EF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F3D4-66AC-426C-9490-BF492595B790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399A-BE55-45EE-8013-A9C3241D64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1563" y="6429375"/>
            <a:ext cx="1857375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8A76490-C267-46A4-90FB-CCF05AF8783E}" type="datetime1">
              <a:rPr lang="zh-TW" altLang="en-US"/>
              <a:pPr>
                <a:defRPr/>
              </a:pPr>
              <a:t>2011/12/23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ICP DAS   www.cpdas.com   service@icpdas.com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429375"/>
            <a:ext cx="1071563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A81D7F52-696F-4C77-BE8C-C85CC1C322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92275" y="1357313"/>
            <a:ext cx="6408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0038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1.gif"/><Relationship Id="rId18" Type="http://schemas.openxmlformats.org/officeDocument/2006/relationships/image" Target="../media/image6.gi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gif"/><Relationship Id="rId17" Type="http://schemas.openxmlformats.org/officeDocument/2006/relationships/image" Target="../media/image69.gif"/><Relationship Id="rId2" Type="http://schemas.openxmlformats.org/officeDocument/2006/relationships/image" Target="../media/image58.pn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10.gif"/><Relationship Id="rId5" Type="http://schemas.openxmlformats.org/officeDocument/2006/relationships/image" Target="../media/image61.png"/><Relationship Id="rId15" Type="http://schemas.openxmlformats.org/officeDocument/2006/relationships/image" Target="../media/image68.gif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das.com/" TargetMode="External"/><Relationship Id="rId2" Type="http://schemas.openxmlformats.org/officeDocument/2006/relationships/hyperlink" Target="mailto:service@icpda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hyperlink" Target="http://www.icpdas.com/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hyperlink" Target="http://www.icpdas.com/faq/isagraf.htm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24" Type="http://schemas.openxmlformats.org/officeDocument/2006/relationships/image" Target="../media/image24.jpe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6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das.com/faq/isagraf_c.htm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hyperlink" Target="http://www.icpdas.com/products/Software/Soft-GRAF/soft-graf-c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908175" y="2205038"/>
            <a:ext cx="5976193" cy="976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Soft-GRAF</a:t>
            </a:r>
            <a:endParaRPr lang="zh-TW" altLang="en-US" sz="5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副標題 6"/>
          <p:cNvSpPr>
            <a:spLocks noGrp="1"/>
          </p:cNvSpPr>
          <p:nvPr>
            <p:ph type="subTitle" idx="1"/>
          </p:nvPr>
        </p:nvSpPr>
        <p:spPr>
          <a:xfrm>
            <a:off x="4500563" y="4786313"/>
            <a:ext cx="4143375" cy="1214437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TW" b="1" i="1" dirty="0" smtClean="0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TW" b="1" i="1" dirty="0" smtClean="0">
                <a:solidFill>
                  <a:srgbClr val="0000CC"/>
                </a:solidFill>
              </a:rPr>
              <a:t>ICP DAS CO., LTD.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1006319" cy="6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標題 7"/>
          <p:cNvSpPr txBox="1">
            <a:spLocks/>
          </p:cNvSpPr>
          <p:nvPr/>
        </p:nvSpPr>
        <p:spPr bwMode="auto">
          <a:xfrm>
            <a:off x="1835696" y="4725144"/>
            <a:ext cx="5975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Create a colorful HMI in the ISaGRAF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PAC</a:t>
            </a:r>
            <a:endParaRPr kumimoji="0"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advTm="646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684213" y="1557338"/>
            <a:ext cx="3671887" cy="431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Display a Label 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g_Label</a:t>
            </a:r>
          </a:p>
          <a:p>
            <a:pPr defTabSz="977900">
              <a:spcAft>
                <a:spcPts val="0"/>
              </a:spcAft>
              <a:defRPr/>
            </a:pPr>
            <a:endParaRPr lang="en-US" altLang="zh-TW" dirty="0"/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Display a Text with Label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Setup Position,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Align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Setup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Fore/Back Color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Text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Content, Style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Text Size, Color</a:t>
            </a:r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 Type:</a:t>
            </a:r>
            <a:r>
              <a:rPr lang="zh-TW" altLang="en-US" sz="4000" smtClean="0">
                <a:solidFill>
                  <a:schemeClr val="tx2"/>
                </a:solidFill>
              </a:rPr>
              <a:t>  </a:t>
            </a:r>
            <a:r>
              <a:rPr lang="en-US" altLang="zh-TW" sz="4000" smtClean="0">
                <a:solidFill>
                  <a:schemeClr val="tx2"/>
                </a:solidFill>
              </a:rPr>
              <a:t>Text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253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8955C-2154-4E43-9186-65E59AB47FD8}" type="slidenum">
              <a:rPr lang="zh-TW" altLang="en-US" smtClean="0">
                <a:ea typeface="新細明體" charset="-120"/>
              </a:rPr>
              <a:pPr/>
              <a:t>10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43438" y="1557338"/>
            <a:ext cx="3960812" cy="4319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889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Display a Variable Text: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g_N_Text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Display a Text by </a:t>
            </a:r>
            <a:r>
              <a:rPr lang="en-US" altLang="zh-TW" sz="2000" dirty="0">
                <a:solidFill>
                  <a:srgbClr val="9900CC"/>
                </a:solidFill>
              </a:rPr>
              <a:t>Integer variable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0000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Setup Position,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Align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Setup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Fore/Back Color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Text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Content, Style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Text Size, Color</a:t>
            </a:r>
          </a:p>
          <a:p>
            <a:pPr marL="273600" indent="-273600" defTabSz="889000">
              <a:buFont typeface="Wingdings" pitchFamily="2" charset="2"/>
              <a:buChar char="l"/>
              <a:defRPr/>
            </a:pPr>
            <a:r>
              <a:rPr lang="en-US" altLang="zh-TW" sz="2000" b="1" dirty="0">
                <a:solidFill>
                  <a:srgbClr val="000000"/>
                </a:solidFill>
              </a:rPr>
              <a:t>Max. 50</a:t>
            </a:r>
            <a:r>
              <a:rPr lang="zh-TW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zh-TW" sz="2000" b="1" dirty="0">
                <a:solidFill>
                  <a:srgbClr val="000000"/>
                </a:solidFill>
              </a:rPr>
              <a:t>different Texts by variable value 0~49</a:t>
            </a:r>
          </a:p>
          <a:p>
            <a:pPr defTabSz="889000"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rgbClr val="000000"/>
                </a:solidFill>
              </a:rPr>
              <a:t>  </a:t>
            </a:r>
            <a:r>
              <a:rPr lang="en-US" altLang="zh-TW" sz="2000" b="1" dirty="0">
                <a:solidFill>
                  <a:srgbClr val="000000"/>
                </a:solidFill>
              </a:rPr>
              <a:t>Max. 10 special settings:</a:t>
            </a:r>
          </a:p>
          <a:p>
            <a:pPr lvl="1" defTabSz="889000">
              <a:buFont typeface="Arial" charset="0"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</a:rPr>
              <a:t>  </a:t>
            </a:r>
            <a:r>
              <a:rPr lang="en-US" altLang="zh-TW" sz="2000" b="1" dirty="0">
                <a:solidFill>
                  <a:srgbClr val="000000"/>
                </a:solidFill>
              </a:rPr>
              <a:t>Fore/Back Color</a:t>
            </a:r>
          </a:p>
          <a:p>
            <a:pPr lvl="1" defTabSz="889000">
              <a:buFont typeface="Arial" charset="0"/>
              <a:buChar char="•"/>
              <a:defRPr/>
            </a:pPr>
            <a:r>
              <a:rPr lang="zh-TW" altLang="en-US" sz="2000" b="1" dirty="0">
                <a:solidFill>
                  <a:srgbClr val="000000"/>
                </a:solidFill>
              </a:rPr>
              <a:t>  </a:t>
            </a:r>
            <a:r>
              <a:rPr lang="en-US" altLang="zh-TW" sz="2000" b="1" dirty="0">
                <a:solidFill>
                  <a:srgbClr val="000000"/>
                </a:solidFill>
              </a:rPr>
              <a:t>Blinking</a:t>
            </a:r>
          </a:p>
        </p:txBody>
      </p:sp>
    </p:spTree>
  </p:cSld>
  <p:clrMapOvr>
    <a:masterClrMapping/>
  </p:clrMapOvr>
  <p:transition advTm="99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357688" y="1557338"/>
            <a:ext cx="4572000" cy="4729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108000" rIns="72000" bIns="108000"/>
          <a:lstStyle/>
          <a:p>
            <a:pPr marL="182563" defTabSz="977900"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Picture-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Boolean Value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g_B_Pic</a:t>
            </a:r>
          </a:p>
          <a:p>
            <a:pPr marL="182563" defTabSz="977900"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Picture-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rgbClr val="000000"/>
                </a:solidFill>
              </a:rPr>
              <a:t>Integer </a:t>
            </a:r>
            <a:r>
              <a:rPr lang="en-US" altLang="zh-TW" b="1" dirty="0">
                <a:solidFill>
                  <a:schemeClr val="tx1"/>
                </a:solidFill>
              </a:rPr>
              <a:t>Value 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g_N_Pic</a:t>
            </a:r>
          </a:p>
          <a:p>
            <a:pPr defTabSz="977900">
              <a:buFont typeface="Wingdings" pitchFamily="2" charset="2"/>
              <a:buChar char="l"/>
              <a:defRPr/>
            </a:pPr>
            <a:endParaRPr lang="en-US" altLang="zh-TW" sz="2000" dirty="0">
              <a:solidFill>
                <a:srgbClr val="000000"/>
              </a:solidFill>
            </a:endParaRPr>
          </a:p>
          <a:p>
            <a:pPr defTabSz="977900">
              <a:buFont typeface="Wingdings" pitchFamily="2" charset="2"/>
              <a:buChar char="l"/>
              <a:defRPr/>
            </a:pPr>
            <a:endParaRPr lang="en-US" altLang="zh-TW" sz="2000" dirty="0">
              <a:solidFill>
                <a:srgbClr val="000000"/>
              </a:solidFill>
            </a:endParaRPr>
          </a:p>
          <a:p>
            <a:pPr defTabSz="977900">
              <a:buFont typeface="Wingdings" pitchFamily="2" charset="2"/>
              <a:buChar char="l"/>
              <a:defRPr/>
            </a:pPr>
            <a:endParaRPr lang="en-US" altLang="zh-TW" sz="2000" dirty="0">
              <a:solidFill>
                <a:srgbClr val="000000"/>
              </a:solidFill>
            </a:endParaRPr>
          </a:p>
          <a:p>
            <a:pPr defTabSz="977900">
              <a:buFont typeface="Wingdings" pitchFamily="2" charset="2"/>
              <a:buChar char="l"/>
              <a:defRPr/>
            </a:pPr>
            <a:endParaRPr lang="en-US" altLang="zh-TW" sz="2000" dirty="0">
              <a:solidFill>
                <a:srgbClr val="000000"/>
              </a:solidFill>
            </a:endParaRPr>
          </a:p>
          <a:p>
            <a:pPr defTabSz="977900">
              <a:defRPr/>
            </a:pPr>
            <a:r>
              <a:rPr lang="zh-TW" altLang="en-US" sz="1400" dirty="0">
                <a:solidFill>
                  <a:srgbClr val="000000"/>
                </a:solidFill>
              </a:rPr>
              <a:t> </a:t>
            </a:r>
            <a:endParaRPr lang="en-US" altLang="zh-TW" sz="1400" dirty="0">
              <a:solidFill>
                <a:srgbClr val="000000"/>
              </a:solidFill>
            </a:endParaRP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Display </a:t>
            </a:r>
            <a:r>
              <a:rPr lang="en-US" altLang="zh-TW" sz="2000" b="1" dirty="0">
                <a:solidFill>
                  <a:schemeClr val="tx1"/>
                </a:solidFill>
              </a:rPr>
              <a:t>Picture</a:t>
            </a:r>
            <a:r>
              <a:rPr lang="en-US" altLang="zh-TW" sz="2000" dirty="0">
                <a:solidFill>
                  <a:schemeClr val="tx1"/>
                </a:solidFill>
              </a:rPr>
              <a:t> depending on </a:t>
            </a:r>
            <a:r>
              <a:rPr lang="en-US" altLang="zh-TW" sz="2000" b="1" dirty="0">
                <a:solidFill>
                  <a:schemeClr val="tx1"/>
                </a:solidFill>
              </a:rPr>
              <a:t>Boolean</a:t>
            </a:r>
            <a:r>
              <a:rPr lang="en-US" altLang="zh-TW" sz="2000" dirty="0">
                <a:solidFill>
                  <a:schemeClr val="tx1"/>
                </a:solidFill>
              </a:rPr>
              <a:t> or </a:t>
            </a:r>
            <a:r>
              <a:rPr lang="en-US" altLang="zh-TW" sz="2000" b="1" dirty="0">
                <a:solidFill>
                  <a:schemeClr val="tx1"/>
                </a:solidFill>
              </a:rPr>
              <a:t>Integer</a:t>
            </a:r>
            <a:r>
              <a:rPr lang="en-US" altLang="zh-TW" sz="2000" dirty="0">
                <a:solidFill>
                  <a:schemeClr val="tx1"/>
                </a:solidFill>
              </a:rPr>
              <a:t> value.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en-US" altLang="zh-TW" sz="2000" dirty="0">
                <a:solidFill>
                  <a:srgbClr val="FF0000"/>
                </a:solidFill>
              </a:rPr>
              <a:t>Two or Multi Status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Setup position,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/>
              <a:t>Animated/Static Picture:</a:t>
            </a: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Max.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50</a:t>
            </a:r>
          </a:p>
          <a:p>
            <a:pPr defTabSz="977900"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Format: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Support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jpg,</a:t>
            </a: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png,</a:t>
            </a: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gif,</a:t>
            </a: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bmp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Soft-GRAF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built-in various </a:t>
            </a:r>
            <a:r>
              <a:rPr lang="en-US" altLang="zh-TW" sz="2000" b="1" dirty="0"/>
              <a:t>animated</a:t>
            </a:r>
            <a:br>
              <a:rPr lang="en-US" altLang="zh-TW" sz="2000" b="1" dirty="0"/>
            </a:br>
            <a:r>
              <a:rPr lang="en-US" altLang="zh-TW" sz="2000" b="1" dirty="0"/>
              <a:t> and static pictures.</a:t>
            </a:r>
            <a:endParaRPr lang="en-US" altLang="zh-TW" sz="2000" b="1" dirty="0">
              <a:solidFill>
                <a:schemeClr val="tx1"/>
              </a:solidFill>
            </a:endParaRP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 Type:</a:t>
            </a:r>
            <a:r>
              <a:rPr lang="zh-TW" altLang="en-US" sz="4000" smtClean="0">
                <a:solidFill>
                  <a:schemeClr val="tx2"/>
                </a:solidFill>
              </a:rPr>
              <a:t>  </a:t>
            </a:r>
            <a:r>
              <a:rPr lang="en-US" altLang="zh-TW" sz="4000" smtClean="0">
                <a:solidFill>
                  <a:schemeClr val="tx2"/>
                </a:solidFill>
              </a:rPr>
              <a:t>Picture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6AE803-0CA3-422F-93E2-CCCEA7A60A59}" type="slidenum">
              <a:rPr lang="zh-TW" altLang="en-US" smtClean="0">
                <a:ea typeface="新細明體" charset="-120"/>
              </a:rPr>
              <a:pPr/>
              <a:t>11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313" y="1557338"/>
            <a:ext cx="3743325" cy="4729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08000" rIns="72000" bIns="108000" spcCol="1270"/>
          <a:lstStyle/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LED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Boolean Value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g_B_Led</a:t>
            </a:r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marL="274638" indent="-274638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Display different </a:t>
            </a:r>
            <a:r>
              <a:rPr lang="en-US" altLang="zh-TW" sz="2000" b="1" dirty="0">
                <a:solidFill>
                  <a:schemeClr val="tx1"/>
                </a:solidFill>
              </a:rPr>
              <a:t>LED</a:t>
            </a:r>
            <a:r>
              <a:rPr lang="en-US" altLang="zh-TW" sz="2000" dirty="0">
                <a:solidFill>
                  <a:schemeClr val="tx1"/>
                </a:solidFill>
              </a:rPr>
              <a:t> depending on </a:t>
            </a:r>
            <a:r>
              <a:rPr lang="en-US" altLang="zh-TW" sz="2000" b="1" dirty="0">
                <a:solidFill>
                  <a:schemeClr val="tx1"/>
                </a:solidFill>
              </a:rPr>
              <a:t>Boolean</a:t>
            </a:r>
            <a:r>
              <a:rPr lang="en-US" altLang="zh-TW" sz="2000" dirty="0">
                <a:solidFill>
                  <a:schemeClr val="tx1"/>
                </a:solidFill>
              </a:rPr>
              <a:t> value.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</a:rPr>
              <a:t>Ture</a:t>
            </a:r>
            <a:r>
              <a:rPr lang="en-US" altLang="zh-TW" sz="2000" dirty="0">
                <a:solidFill>
                  <a:schemeClr val="tx1"/>
                </a:solidFill>
              </a:rPr>
              <a:t>/False)</a:t>
            </a:r>
          </a:p>
          <a:p>
            <a:pPr marL="274638" indent="-274638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Setup position,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Color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Text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Content, Style,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Color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216000" indent="-216000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Soft-GRAF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built-in various LED pictures</a:t>
            </a:r>
          </a:p>
        </p:txBody>
      </p:sp>
      <p:grpSp>
        <p:nvGrpSpPr>
          <p:cNvPr id="2" name="群組 31"/>
          <p:cNvGrpSpPr>
            <a:grpSpLocks/>
          </p:cNvGrpSpPr>
          <p:nvPr/>
        </p:nvGrpSpPr>
        <p:grpSpPr bwMode="auto">
          <a:xfrm>
            <a:off x="684213" y="2635250"/>
            <a:ext cx="3341687" cy="1154113"/>
            <a:chOff x="683568" y="4509120"/>
            <a:chExt cx="3341712" cy="1154038"/>
          </a:xfrm>
        </p:grpSpPr>
        <p:pic>
          <p:nvPicPr>
            <p:cNvPr id="23569" name="圖片 18" descr="Led10-R-m-1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4581128"/>
              <a:ext cx="895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圖片 19" descr="Led02-B-m-1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458112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圖片 20" descr="Led06-G-m-1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458112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圖片 21" descr="Led09-l-0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450912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3" name="圖片 22" descr="Led04-Y-m-1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458112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圖片 24" descr="Led01-B-m-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5301208"/>
              <a:ext cx="6000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圖片 25" descr="Led01-G-m-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63688" y="5301208"/>
              <a:ext cx="600000" cy="36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圖片 26" descr="Led01-R-m-1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9592" y="5301208"/>
              <a:ext cx="600000" cy="36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圖片 27" descr="Led01-Y-m-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19872" y="5301208"/>
              <a:ext cx="6000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群組 32"/>
          <p:cNvGrpSpPr>
            <a:grpSpLocks/>
          </p:cNvGrpSpPr>
          <p:nvPr/>
        </p:nvGrpSpPr>
        <p:grpSpPr bwMode="auto">
          <a:xfrm>
            <a:off x="4716463" y="2708275"/>
            <a:ext cx="3648075" cy="1095375"/>
            <a:chOff x="4860032" y="4653136"/>
            <a:chExt cx="3648405" cy="1095232"/>
          </a:xfrm>
        </p:grpSpPr>
        <p:pic>
          <p:nvPicPr>
            <p:cNvPr id="23561" name="圖片 50" descr="Led03.gif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4653136"/>
              <a:ext cx="409242" cy="415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圖片 63" descr="Gear02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60032" y="5157192"/>
              <a:ext cx="576064" cy="576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圖片 77" descr="Battery04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08104" y="4725144"/>
              <a:ext cx="64959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圖片 78" descr="Fan04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80112" y="5229200"/>
              <a:ext cx="511496" cy="519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圖片 79" descr="Fluid04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00192" y="5301208"/>
              <a:ext cx="576064" cy="447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圖片 83" descr="Gear03.gif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20272" y="5085184"/>
              <a:ext cx="94644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圖片 28" descr="Valv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100392" y="4869160"/>
              <a:ext cx="408045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圖片 29" descr="pumpb1.gif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300192" y="4725144"/>
              <a:ext cx="504055" cy="38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940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4538663" y="1428750"/>
            <a:ext cx="4462462" cy="48244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977900"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Numeric – Input button: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endParaRPr lang="en-US" altLang="zh-TW" b="1" dirty="0">
              <a:solidFill>
                <a:schemeClr val="tx1"/>
              </a:solidFill>
            </a:endParaRPr>
          </a:p>
          <a:p>
            <a:pPr algn="ctr" defTabSz="977900"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err="1">
                <a:solidFill>
                  <a:schemeClr val="tx1"/>
                </a:solidFill>
              </a:rPr>
              <a:t>g_B_inp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 err="1">
                <a:solidFill>
                  <a:schemeClr val="tx1"/>
                </a:solidFill>
              </a:rPr>
              <a:t>g_WD_inp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/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b="1" dirty="0" err="1">
                <a:solidFill>
                  <a:schemeClr val="tx1"/>
                </a:solidFill>
              </a:rPr>
              <a:t>g_N_inp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 err="1">
                <a:solidFill>
                  <a:schemeClr val="tx1"/>
                </a:solidFill>
              </a:rPr>
              <a:t>g_F_inp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endParaRPr lang="en-US" altLang="zh-TW" b="1" dirty="0">
              <a:solidFill>
                <a:schemeClr val="tx1"/>
              </a:solidFill>
            </a:endParaRPr>
          </a:p>
          <a:p>
            <a:pPr defTabSz="977900">
              <a:defRPr/>
            </a:pPr>
            <a:r>
              <a:rPr lang="zh-TW" altLang="en-US" sz="800" dirty="0">
                <a:solidFill>
                  <a:schemeClr val="tx1"/>
                </a:solidFill>
              </a:rPr>
              <a:t>   </a:t>
            </a:r>
            <a:endParaRPr lang="en-US" altLang="zh-TW" sz="800" dirty="0">
              <a:solidFill>
                <a:schemeClr val="tx1"/>
              </a:solidFill>
            </a:endParaRPr>
          </a:p>
          <a:p>
            <a:pPr defTabSz="977900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Display button: Picture,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Text, Integer </a:t>
            </a:r>
          </a:p>
          <a:p>
            <a:pPr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Input: 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Boolean,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16-bit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Integer value</a:t>
            </a:r>
          </a:p>
          <a:p>
            <a:pPr marL="288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32-bit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Integer,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32-bit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Float value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Setup position,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Width,</a:t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</a:rPr>
              <a:t>Fore/Back Color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Size, Style,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Color,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Align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Digits,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Decimal Digits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Blinking,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High/Low Limit </a:t>
            </a:r>
            <a:r>
              <a:rPr lang="en-US" altLang="zh-TW" sz="1800" dirty="0">
                <a:solidFill>
                  <a:schemeClr val="tx1"/>
                </a:solidFill>
              </a:rPr>
              <a:t>or no limitation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Title/Unit Text: Part No., Unit, etc.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Authority Control:</a:t>
            </a:r>
            <a:r>
              <a:rPr lang="zh-TW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</a:rPr>
              <a:t>Level 0 ~ 9</a:t>
            </a:r>
          </a:p>
          <a:p>
            <a:pPr marL="274638" indent="-274638" defTabSz="977900">
              <a:buFont typeface="Wingdings" pitchFamily="2" charset="2"/>
              <a:buChar char="l"/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Confirmation dialog, Password Check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0975" y="1412875"/>
            <a:ext cx="4214813" cy="4824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Numeric Display</a:t>
            </a: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endParaRPr lang="en-US" altLang="zh-TW" b="1" dirty="0">
              <a:solidFill>
                <a:schemeClr val="tx1"/>
              </a:solidFill>
            </a:endParaRPr>
          </a:p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 err="1">
                <a:solidFill>
                  <a:schemeClr val="tx1"/>
                </a:solidFill>
              </a:rPr>
              <a:t>g_B_Val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 err="1">
                <a:solidFill>
                  <a:schemeClr val="tx1"/>
                </a:solidFill>
              </a:rPr>
              <a:t>g_WD_Val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 err="1">
                <a:solidFill>
                  <a:schemeClr val="tx1"/>
                </a:solidFill>
              </a:rPr>
              <a:t>g_N_Val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 err="1">
                <a:solidFill>
                  <a:schemeClr val="tx1"/>
                </a:solidFill>
              </a:rPr>
              <a:t>g_F_Val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endParaRPr lang="en-US" altLang="zh-TW" b="1" dirty="0">
              <a:solidFill>
                <a:schemeClr val="tx1"/>
              </a:solidFill>
            </a:endParaRPr>
          </a:p>
          <a:p>
            <a:pPr defTabSz="977900">
              <a:spcAft>
                <a:spcPts val="0"/>
              </a:spcAft>
              <a:defRPr/>
            </a:pPr>
            <a:r>
              <a:rPr lang="zh-TW" altLang="en-US" sz="800" dirty="0"/>
              <a:t>   </a:t>
            </a:r>
            <a:endParaRPr lang="en-US" altLang="zh-TW" sz="800" dirty="0"/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Display:</a:t>
            </a:r>
          </a:p>
          <a:p>
            <a:pPr marL="288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Boolean,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16-bit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Integer value</a:t>
            </a:r>
          </a:p>
          <a:p>
            <a:pPr marL="288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32-bit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Integer,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32-bit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Float value</a:t>
            </a:r>
          </a:p>
          <a:p>
            <a:pPr marL="274638" indent="-274638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Setup position, Height,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Width,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Fore/Back Color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Size, Style,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Color,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Align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Digits,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Decimal Digits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Blinking,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High/Low Limit</a:t>
            </a:r>
          </a:p>
          <a:p>
            <a:pPr marL="274638" indent="-274638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Title/Unit Text: </a:t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</a:rPr>
              <a:t>Part No., Unit, etc.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2458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 Type:</a:t>
            </a:r>
            <a:r>
              <a:rPr lang="zh-TW" altLang="en-US" sz="4000" smtClean="0">
                <a:solidFill>
                  <a:schemeClr val="tx2"/>
                </a:solidFill>
              </a:rPr>
              <a:t> </a:t>
            </a:r>
            <a:r>
              <a:rPr lang="en-US" altLang="zh-TW" sz="4000" smtClean="0">
                <a:solidFill>
                  <a:schemeClr val="tx2"/>
                </a:solidFill>
              </a:rPr>
              <a:t>Numeric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45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1D65F-F236-4F6E-9F6D-D6CBDAC7DE15}" type="slidenum">
              <a:rPr lang="zh-TW" altLang="en-US" smtClean="0">
                <a:ea typeface="新細明體" charset="-120"/>
              </a:rPr>
              <a:pPr/>
              <a:t>12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24583" name="圖片 6" descr="Soft-GRAF-scr-all.png"/>
          <p:cNvPicPr>
            <a:picLocks noChangeAspect="1"/>
          </p:cNvPicPr>
          <p:nvPr/>
        </p:nvPicPr>
        <p:blipFill>
          <a:blip r:embed="rId2" cstate="print"/>
          <a:srcRect l="66959" t="24702" r="9378" b="46625"/>
          <a:stretch>
            <a:fillRect/>
          </a:stretch>
        </p:blipFill>
        <p:spPr bwMode="auto">
          <a:xfrm>
            <a:off x="3132138" y="4797425"/>
            <a:ext cx="1179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6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00063" y="1285875"/>
            <a:ext cx="8280400" cy="5072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08000" rIns="72000" bIns="108000" spcCol="1270"/>
          <a:lstStyle/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g_Trace2</a:t>
            </a:r>
          </a:p>
          <a:p>
            <a:pPr defTabSz="977900">
              <a:spcAft>
                <a:spcPts val="0"/>
              </a:spcAft>
              <a:defRPr/>
            </a:pPr>
            <a:r>
              <a:rPr lang="zh-TW" altLang="en-US" sz="800" dirty="0"/>
              <a:t>   </a:t>
            </a:r>
            <a:endParaRPr lang="en-US" altLang="zh-TW" sz="800" dirty="0"/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Display a 1-axis or 2-axis Moving Trace</a:t>
            </a:r>
          </a:p>
          <a:p>
            <a:pPr marL="360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2-axis (X-Y)</a:t>
            </a:r>
          </a:p>
          <a:p>
            <a:pPr marL="360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1-axis (X: Horizontal)</a:t>
            </a:r>
          </a:p>
          <a:p>
            <a:pPr marL="360000"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1-axis (Y: Vertical)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Color:</a:t>
            </a: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534988" lvl="1" indent="-176213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Background,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Trace Curve,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/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</a:rPr>
              <a:t>Border,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Current Point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Display Type of the Trace:</a:t>
            </a:r>
          </a:p>
          <a:p>
            <a:pPr marL="534988" lvl="1" indent="-176213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Stop, no drawing</a:t>
            </a:r>
          </a:p>
          <a:p>
            <a:pPr marL="534988" lvl="1" indent="-176213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Trace Curve &amp; Current Point</a:t>
            </a:r>
          </a:p>
          <a:p>
            <a:pPr marL="534988" lvl="1" indent="-176213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Current Point</a:t>
            </a:r>
          </a:p>
          <a:p>
            <a:pPr marL="534988" lvl="1" indent="-176213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Clear old Trace &amp; Redraw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Display the </a:t>
            </a:r>
            <a:r>
              <a:rPr lang="en-US" altLang="zh-TW" sz="2000" dirty="0"/>
              <a:t>coordinates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High/Low/Left/Right Limit Value</a:t>
            </a:r>
          </a:p>
        </p:txBody>
      </p:sp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 Type:</a:t>
            </a:r>
            <a:r>
              <a:rPr lang="zh-TW" altLang="en-US" sz="4000" smtClean="0">
                <a:solidFill>
                  <a:schemeClr val="tx2"/>
                </a:solidFill>
              </a:rPr>
              <a:t> </a:t>
            </a:r>
            <a:r>
              <a:rPr lang="en-US" altLang="zh-TW" sz="4000" smtClean="0">
                <a:solidFill>
                  <a:schemeClr val="tx2"/>
                </a:solidFill>
              </a:rPr>
              <a:t>Moving Trace</a:t>
            </a:r>
            <a:r>
              <a:rPr lang="zh-TW" altLang="en-US" sz="40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560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771CC0-E26F-4DD7-84F6-72692B0C2B1D}" type="slidenum">
              <a:rPr lang="zh-TW" altLang="en-US" smtClean="0">
                <a:ea typeface="新細明體" charset="-120"/>
              </a:rPr>
              <a:pPr/>
              <a:t>13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13" name="圖片 12" descr="c-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663" y="2401888"/>
            <a:ext cx="4446587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78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2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2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2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20"/>
                            </p:stCondLst>
                            <p:childTnLst>
                              <p:par>
                                <p:cTn id="9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920"/>
                            </p:stCondLst>
                            <p:childTnLst>
                              <p:par>
                                <p:cTn id="10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247932-2609-49E9-9E52-9335CDCFAC08}" type="slidenum">
              <a:rPr lang="zh-TW" altLang="en-US" smtClean="0">
                <a:ea typeface="新細明體" charset="-120"/>
              </a:rPr>
              <a:pPr/>
              <a:t>14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6096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TW" sz="4000" dirty="0">
                <a:solidFill>
                  <a:schemeClr val="tx2"/>
                </a:solidFill>
                <a:ea typeface="新細明體" pitchFamily="18" charset="-120"/>
              </a:rPr>
              <a:t>Object Type:</a:t>
            </a:r>
            <a:r>
              <a:rPr lang="zh-TW" altLang="en-US" sz="40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TW" sz="4000" dirty="0">
                <a:solidFill>
                  <a:schemeClr val="tx2"/>
                </a:solidFill>
                <a:ea typeface="新細明體" pitchFamily="18" charset="-120"/>
              </a:rPr>
              <a:t>Bar-Meter</a:t>
            </a:r>
            <a:endParaRPr kumimoji="0" lang="zh-TW" altLang="en-U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g_barpp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357563"/>
            <a:ext cx="51133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g_barppt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484313"/>
            <a:ext cx="12239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1835150" y="1700213"/>
            <a:ext cx="4321175" cy="13684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sz="2800" dirty="0"/>
              <a:t> </a:t>
            </a:r>
            <a:r>
              <a:rPr lang="en-US" altLang="zh-TW" sz="2800" dirty="0"/>
              <a:t>Vertical</a:t>
            </a:r>
            <a:r>
              <a:rPr lang="zh-TW" altLang="en-US" sz="2800" dirty="0"/>
              <a:t> </a:t>
            </a:r>
            <a:r>
              <a:rPr lang="en-US" altLang="zh-TW" sz="2800" dirty="0"/>
              <a:t>/</a:t>
            </a:r>
            <a:r>
              <a:rPr lang="zh-TW" altLang="en-US" sz="2800" dirty="0"/>
              <a:t> </a:t>
            </a:r>
            <a:r>
              <a:rPr lang="en-US" altLang="zh-TW" sz="2800" dirty="0"/>
              <a:t>Horizontal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zh-TW" sz="2800" dirty="0"/>
              <a:t> Dynamic Display</a:t>
            </a:r>
          </a:p>
        </p:txBody>
      </p:sp>
    </p:spTree>
  </p:cSld>
  <p:clrMapOvr>
    <a:masterClrMapping/>
  </p:clrMapOvr>
  <p:transition advTm="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9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9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9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14313" y="2214563"/>
            <a:ext cx="8715375" cy="976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rgbClr val="376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zh-TW" altLang="en-US" sz="4400" dirty="0">
              <a:solidFill>
                <a:srgbClr val="3761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357313" y="5238750"/>
            <a:ext cx="6929437" cy="12858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TW" sz="1800" b="1" dirty="0" smtClean="0">
                <a:solidFill>
                  <a:schemeClr val="tx1"/>
                </a:solidFill>
              </a:rPr>
              <a:t>Service        : </a:t>
            </a:r>
            <a:r>
              <a:rPr lang="en-US" altLang="zh-TW" sz="1800" b="1" dirty="0" smtClean="0">
                <a:solidFill>
                  <a:schemeClr val="tx1"/>
                </a:solidFill>
                <a:hlinkClick r:id="rId2"/>
              </a:rPr>
              <a:t>service@icpdas.com</a:t>
            </a:r>
            <a:endParaRPr lang="en-US" altLang="zh-TW" sz="18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1800" b="1" dirty="0" smtClean="0">
                <a:solidFill>
                  <a:schemeClr val="tx1"/>
                </a:solidFill>
              </a:rPr>
              <a:t>Data Sheet :</a:t>
            </a:r>
            <a:r>
              <a:rPr lang="en-US" altLang="zh-TW" sz="1800" b="1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www.icpdas.com &gt; ISaGRAF SoftLogic PAC &gt; Data Sheet</a:t>
            </a:r>
          </a:p>
          <a:p>
            <a:pPr>
              <a:defRPr/>
            </a:pPr>
            <a:r>
              <a:rPr lang="en-US" altLang="zh-TW" sz="1800" b="1" dirty="0" smtClean="0">
                <a:solidFill>
                  <a:schemeClr val="tx1"/>
                </a:solidFill>
              </a:rPr>
              <a:t>FAQ              : www.icpdas.com &gt; FAQ &gt; Software &gt; ISaGRAF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1006319" cy="6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Tm="59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9250" y="404813"/>
            <a:ext cx="6383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ISaGRAF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Soft-GRAF Studio</a:t>
            </a:r>
          </a:p>
          <a:p>
            <a:pPr algn="ctr"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General Application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084888" y="5661025"/>
            <a:ext cx="2879725" cy="72072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anchor="ctr"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  <a:hlinkClick r:id="rId2"/>
              </a:rPr>
              <a:t>FAQ-146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: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  <a:hlinkClick r:id="rId3"/>
              </a:rPr>
              <a:t>www.icpdas.com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&gt;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FAQ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&gt;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/>
            </a:r>
            <a:b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</a:b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                       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Software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&gt;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chemeClr val="tx1"/>
                </a:solidFill>
                <a:ea typeface="微軟正黑體" pitchFamily="34" charset="-120"/>
              </a:rPr>
              <a:t>ISaGRAF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  </a:t>
            </a:r>
            <a:endParaRPr lang="en-US" altLang="zh-TW" sz="14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grpSp>
        <p:nvGrpSpPr>
          <p:cNvPr id="2" name="群組 108"/>
          <p:cNvGrpSpPr>
            <a:grpSpLocks/>
          </p:cNvGrpSpPr>
          <p:nvPr/>
        </p:nvGrpSpPr>
        <p:grpSpPr bwMode="auto">
          <a:xfrm>
            <a:off x="467545" y="5084763"/>
            <a:ext cx="3528193" cy="892175"/>
            <a:chOff x="-454359" y="5184499"/>
            <a:chExt cx="3529064" cy="891668"/>
          </a:xfrm>
        </p:grpSpPr>
        <p:sp>
          <p:nvSpPr>
            <p:cNvPr id="158" name="矩形 157"/>
            <p:cNvSpPr/>
            <p:nvPr/>
          </p:nvSpPr>
          <p:spPr bwMode="auto">
            <a:xfrm>
              <a:off x="-454359" y="5831830"/>
              <a:ext cx="1407642" cy="216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800" b="1" dirty="0">
                  <a:solidFill>
                    <a:srgbClr val="0070C0"/>
                  </a:solidFill>
                </a:rPr>
                <a:t>I/O</a:t>
              </a:r>
              <a:r>
                <a:rPr kumimoji="0" lang="zh-TW" altLang="en-US" sz="1800" b="1" dirty="0">
                  <a:solidFill>
                    <a:srgbClr val="0070C0"/>
                  </a:solidFill>
                </a:rPr>
                <a:t> </a:t>
              </a:r>
              <a:r>
                <a:rPr kumimoji="0" lang="en-US" altLang="zh-TW" sz="1800" b="1" dirty="0" smtClean="0">
                  <a:solidFill>
                    <a:srgbClr val="0070C0"/>
                  </a:solidFill>
                </a:rPr>
                <a:t>Control</a:t>
              </a:r>
              <a:endParaRPr kumimoji="0" lang="zh-TW" altLang="en-US" sz="18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3" name="群組 43"/>
            <p:cNvGrpSpPr/>
            <p:nvPr/>
          </p:nvGrpSpPr>
          <p:grpSpPr bwMode="auto">
            <a:xfrm>
              <a:off x="985720" y="5630602"/>
              <a:ext cx="2088985" cy="445565"/>
              <a:chOff x="7848130" y="1807576"/>
              <a:chExt cx="2746685" cy="685311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61" name="圖片 39" descr="bva0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48130" y="2074139"/>
                <a:ext cx="514335" cy="418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圖片 40" descr="Valv1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03801" y="1807576"/>
                <a:ext cx="323881" cy="685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圖片 42" descr="pumpb1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35889" y="2131196"/>
                <a:ext cx="476295" cy="361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圖片 68" descr="door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552968" y="1854713"/>
                <a:ext cx="484186" cy="63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圖片 70" descr="d2.tif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110627" y="1988063"/>
                <a:ext cx="484188" cy="504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84" name="圖片 79" descr="1283235955_arrow_down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30985" y="5184499"/>
              <a:ext cx="355875" cy="40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群組 49"/>
          <p:cNvGrpSpPr>
            <a:grpSpLocks/>
          </p:cNvGrpSpPr>
          <p:nvPr/>
        </p:nvGrpSpPr>
        <p:grpSpPr bwMode="auto">
          <a:xfrm>
            <a:off x="5651500" y="3479800"/>
            <a:ext cx="2474913" cy="381000"/>
            <a:chOff x="4644008" y="3356992"/>
            <a:chExt cx="2473589" cy="380920"/>
          </a:xfrm>
        </p:grpSpPr>
        <p:grpSp>
          <p:nvGrpSpPr>
            <p:cNvPr id="5" name="群組 105"/>
            <p:cNvGrpSpPr>
              <a:grpSpLocks/>
            </p:cNvGrpSpPr>
            <p:nvPr/>
          </p:nvGrpSpPr>
          <p:grpSpPr bwMode="auto">
            <a:xfrm>
              <a:off x="5022004" y="3365993"/>
              <a:ext cx="2095593" cy="371919"/>
              <a:chOff x="4824511" y="3365742"/>
              <a:chExt cx="2095176" cy="372250"/>
            </a:xfrm>
          </p:grpSpPr>
          <p:pic>
            <p:nvPicPr>
              <p:cNvPr id="14377" name="圖片 50" descr="Led03.gif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02446" y="3407333"/>
                <a:ext cx="288033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8" name="圖片 77" descr="Battery04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62486" y="3428293"/>
                <a:ext cx="457201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9" name="圖片 78" descr="Fan04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00734" y="3377992"/>
                <a:ext cx="36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0" name="圖片 79" descr="Fluid04.gif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824511" y="3365742"/>
                <a:ext cx="234509" cy="360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1" name="圖片 83" descr="Gear03.gif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96830" y="3377952"/>
                <a:ext cx="533631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76" name="圖片 47" descr="Gear02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44008" y="3356992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群組 173"/>
          <p:cNvGrpSpPr>
            <a:grpSpLocks/>
          </p:cNvGrpSpPr>
          <p:nvPr/>
        </p:nvGrpSpPr>
        <p:grpSpPr bwMode="auto">
          <a:xfrm>
            <a:off x="1476375" y="1412875"/>
            <a:ext cx="6551613" cy="4056063"/>
            <a:chOff x="538669" y="1412776"/>
            <a:chExt cx="6553421" cy="4056157"/>
          </a:xfrm>
        </p:grpSpPr>
        <p:grpSp>
          <p:nvGrpSpPr>
            <p:cNvPr id="7" name="群組 111"/>
            <p:cNvGrpSpPr>
              <a:grpSpLocks/>
            </p:cNvGrpSpPr>
            <p:nvPr/>
          </p:nvGrpSpPr>
          <p:grpSpPr bwMode="auto">
            <a:xfrm>
              <a:off x="538669" y="1412776"/>
              <a:ext cx="6553421" cy="4056157"/>
              <a:chOff x="539438" y="1412680"/>
              <a:chExt cx="6552850" cy="4056039"/>
            </a:xfrm>
          </p:grpSpPr>
          <p:pic>
            <p:nvPicPr>
              <p:cNvPr id="14359" name="圖片 78" descr="MH900437360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0248" y="4375187"/>
                <a:ext cx="5694000" cy="1093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群組 107"/>
              <p:cNvGrpSpPr>
                <a:grpSpLocks/>
              </p:cNvGrpSpPr>
              <p:nvPr/>
            </p:nvGrpSpPr>
            <p:grpSpPr bwMode="auto">
              <a:xfrm>
                <a:off x="539438" y="1412680"/>
                <a:ext cx="6552850" cy="3821096"/>
                <a:chOff x="539438" y="1412680"/>
                <a:chExt cx="6552850" cy="3821096"/>
              </a:xfrm>
            </p:grpSpPr>
            <p:pic>
              <p:nvPicPr>
                <p:cNvPr id="14361" name="圖片 9" descr="pc3_tr.png"/>
                <p:cNvPicPr>
                  <a:picLocks noChangeAspect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2830320" y="2662352"/>
                  <a:ext cx="1753014" cy="13129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2" name="矩形 181"/>
                <p:cNvSpPr/>
                <p:nvPr/>
              </p:nvSpPr>
              <p:spPr bwMode="auto">
                <a:xfrm>
                  <a:off x="539438" y="1484684"/>
                  <a:ext cx="1541742" cy="3339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800" b="1" dirty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  <a:latin typeface="Arial Black" pitchFamily="34" charset="0"/>
                      <a:ea typeface="Arial Unicode MS" pitchFamily="34" charset="-120"/>
                      <a:cs typeface="Arial Unicode MS" pitchFamily="34" charset="-120"/>
                    </a:rPr>
                    <a:t>ISaGRAF</a:t>
                  </a:r>
                  <a:endParaRPr kumimoji="0" lang="zh-TW" altLang="en-US" sz="18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Black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  <p:grpSp>
              <p:nvGrpSpPr>
                <p:cNvPr id="10" name="群組 62"/>
                <p:cNvGrpSpPr>
                  <a:grpSpLocks/>
                </p:cNvGrpSpPr>
                <p:nvPr/>
              </p:nvGrpSpPr>
              <p:grpSpPr bwMode="auto">
                <a:xfrm>
                  <a:off x="2059626" y="4253277"/>
                  <a:ext cx="3844589" cy="980499"/>
                  <a:chOff x="2862117" y="4534254"/>
                  <a:chExt cx="4630680" cy="1274722"/>
                </a:xfrm>
              </p:grpSpPr>
              <p:sp>
                <p:nvSpPr>
                  <p:cNvPr id="189" name="矩形 188"/>
                  <p:cNvSpPr/>
                  <p:nvPr/>
                </p:nvSpPr>
                <p:spPr>
                  <a:xfrm>
                    <a:off x="2861318" y="5344600"/>
                    <a:ext cx="1671483" cy="464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1200" b="1" dirty="0">
                        <a:solidFill>
                          <a:srgbClr val="0070C0"/>
                        </a:solidFill>
                        <a:latin typeface="Arial Black" pitchFamily="34" charset="0"/>
                      </a:rPr>
                      <a:t>XP-8xx7-CE6</a:t>
                    </a:r>
                    <a:endParaRPr kumimoji="0" lang="zh-TW" altLang="en-US" sz="1200" b="1" dirty="0">
                      <a:solidFill>
                        <a:srgbClr val="0070C0"/>
                      </a:solidFill>
                      <a:latin typeface="Arial Black" pitchFamily="34" charset="0"/>
                    </a:endParaRPr>
                  </a:p>
                </p:txBody>
              </p:sp>
              <p:pic>
                <p:nvPicPr>
                  <p:cNvPr id="14369" name="圖片 69" descr="VP-23W7.png"/>
                  <p:cNvPicPr>
                    <a:picLocks noChangeAspect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6692288" y="4627182"/>
                    <a:ext cx="743425" cy="8161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0" name="圖片 71" descr="VP-25W7_s.png"/>
                  <p:cNvPicPr>
                    <a:picLocks noChangeAspect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5855935" y="4534254"/>
                    <a:ext cx="743425" cy="818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1" name="圖片 72" descr="XP-8347-CE6-G_sm04.jpg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154" t="20618" r="7219" b="22684"/>
                  <a:stretch>
                    <a:fillRect/>
                  </a:stretch>
                </p:blipFill>
                <p:spPr bwMode="auto">
                  <a:xfrm>
                    <a:off x="3023203" y="4599046"/>
                    <a:ext cx="1148929" cy="7434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72" name="圖片 73" descr="WP-8447_la04.png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2528" y="4572008"/>
                    <a:ext cx="1300993" cy="7410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4" name="矩形 193"/>
                  <p:cNvSpPr/>
                  <p:nvPr/>
                </p:nvSpPr>
                <p:spPr>
                  <a:xfrm>
                    <a:off x="4498377" y="5344600"/>
                    <a:ext cx="1392265" cy="464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1200" b="1" dirty="0">
                        <a:solidFill>
                          <a:srgbClr val="0070C0"/>
                        </a:solidFill>
                        <a:latin typeface="Arial Black" pitchFamily="34" charset="0"/>
                      </a:rPr>
                      <a:t>WP-8xx7</a:t>
                    </a:r>
                    <a:endParaRPr kumimoji="0" lang="zh-TW" altLang="en-US" sz="1200" b="1" dirty="0">
                      <a:solidFill>
                        <a:srgbClr val="0070C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>
                  <a:xfrm>
                    <a:off x="5819881" y="5344600"/>
                    <a:ext cx="1673396" cy="464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sz="1200" b="1" dirty="0">
                        <a:solidFill>
                          <a:srgbClr val="0070C0"/>
                        </a:solidFill>
                        <a:latin typeface="Arial Black" pitchFamily="34" charset="0"/>
                      </a:rPr>
                      <a:t>VP-2xW7</a:t>
                    </a:r>
                    <a:endParaRPr kumimoji="0" lang="zh-TW" altLang="en-US" sz="1200" b="1" dirty="0">
                      <a:solidFill>
                        <a:srgbClr val="0070C0"/>
                      </a:solidFill>
                      <a:latin typeface="Arial Black" pitchFamily="34" charset="0"/>
                    </a:endParaRPr>
                  </a:p>
                </p:txBody>
              </p:sp>
            </p:grpSp>
            <p:pic>
              <p:nvPicPr>
                <p:cNvPr id="14364" name="圖片 41" descr="1285572155_add-group.png"/>
                <p:cNvPicPr>
                  <a:picLocks noChangeAspect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008257" y="1412776"/>
                  <a:ext cx="1012267" cy="936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5" name="文字方塊 184"/>
                <p:cNvSpPr txBox="1"/>
                <p:nvPr/>
              </p:nvSpPr>
              <p:spPr bwMode="auto">
                <a:xfrm>
                  <a:off x="2840172" y="2278889"/>
                  <a:ext cx="1482823" cy="7340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800" b="1" cap="all" dirty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  <a:latin typeface="+mn-lt"/>
                      <a:ea typeface="+mn-ea"/>
                    </a:rPr>
                    <a:t>All-in-one</a:t>
                  </a:r>
                  <a:endParaRPr kumimoji="0" lang="zh-TW" altLang="en-US" sz="18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+mn-lt"/>
                    <a:ea typeface="+mn-ea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 sz="1800" dirty="0">
                    <a:latin typeface="+mn-lt"/>
                    <a:ea typeface="+mn-ea"/>
                  </a:endParaRPr>
                </a:p>
              </p:txBody>
            </p:sp>
            <p:pic>
              <p:nvPicPr>
                <p:cNvPr id="14366" name="圖片 77" descr="1283235955_arrow_down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04820" y="3716873"/>
                  <a:ext cx="593125" cy="713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8" name="矩形 187"/>
                <p:cNvSpPr/>
                <p:nvPr/>
              </p:nvSpPr>
              <p:spPr bwMode="auto">
                <a:xfrm>
                  <a:off x="4644482" y="1412680"/>
                  <a:ext cx="2447806" cy="3599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800" b="1" dirty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outerShdw blurRad="50000" dist="50800" dir="7500000" algn="tl">
                          <a:srgbClr val="000000">
                            <a:shade val="5000"/>
                            <a:alpha val="35000"/>
                          </a:srgbClr>
                        </a:outerShdw>
                      </a:effectLst>
                      <a:latin typeface="Arial Black" pitchFamily="34" charset="0"/>
                      <a:ea typeface="Arial Unicode MS" pitchFamily="34" charset="-120"/>
                      <a:cs typeface="Arial Unicode MS" pitchFamily="34" charset="-120"/>
                    </a:rPr>
                    <a:t>Soft-GRAF Studio</a:t>
                  </a:r>
                  <a:endParaRPr kumimoji="0" lang="zh-TW" altLang="en-US" sz="18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Black" pitchFamily="34" charset="0"/>
                    <a:ea typeface="Arial Unicode MS" pitchFamily="34" charset="-120"/>
                    <a:cs typeface="Arial Unicode MS" pitchFamily="34" charset="-120"/>
                  </a:endParaRPr>
                </a:p>
              </p:txBody>
            </p:sp>
          </p:grpSp>
        </p:grpSp>
        <p:pic>
          <p:nvPicPr>
            <p:cNvPr id="14358" name="Picture 41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8040"/>
                </a:clrFrom>
                <a:clrTo>
                  <a:srgbClr val="FF8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2060848"/>
              <a:ext cx="2088012" cy="149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6" name="矩形 195"/>
          <p:cNvSpPr/>
          <p:nvPr/>
        </p:nvSpPr>
        <p:spPr bwMode="auto">
          <a:xfrm>
            <a:off x="1619250" y="1773238"/>
            <a:ext cx="11557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err="1">
                <a:solidFill>
                  <a:srgbClr val="00B050"/>
                </a:solidFill>
                <a:latin typeface="Arial Black" pitchFamily="34" charset="0"/>
              </a:rPr>
              <a:t>SoftLogic</a:t>
            </a:r>
            <a:endParaRPr kumimoji="0" lang="zh-TW" altLang="en-US" sz="1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7" name="矩形 196"/>
          <p:cNvSpPr/>
          <p:nvPr/>
        </p:nvSpPr>
        <p:spPr bwMode="auto">
          <a:xfrm>
            <a:off x="6228184" y="1773238"/>
            <a:ext cx="11557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rgbClr val="00B050"/>
                </a:solidFill>
                <a:latin typeface="Arial Black" pitchFamily="34" charset="0"/>
              </a:rPr>
              <a:t>HMI</a:t>
            </a:r>
            <a:endParaRPr kumimoji="0" lang="zh-TW" altLang="en-US" sz="1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11" name="群組 114"/>
          <p:cNvGrpSpPr>
            <a:grpSpLocks/>
          </p:cNvGrpSpPr>
          <p:nvPr/>
        </p:nvGrpSpPr>
        <p:grpSpPr bwMode="auto">
          <a:xfrm>
            <a:off x="1665288" y="3779838"/>
            <a:ext cx="1304925" cy="1096962"/>
            <a:chOff x="728021" y="3780267"/>
            <a:chExt cx="1304875" cy="1097189"/>
          </a:xfrm>
        </p:grpSpPr>
        <p:pic>
          <p:nvPicPr>
            <p:cNvPr id="14355" name="圖片 44" descr="moniter1.jp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470" t="20470" r="20470" b="12032"/>
            <a:stretch>
              <a:fillRect/>
            </a:stretch>
          </p:blipFill>
          <p:spPr bwMode="auto">
            <a:xfrm>
              <a:off x="728021" y="3780267"/>
              <a:ext cx="1304875" cy="1097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圖片 46" descr="m-screen.PNG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9410" y="3882752"/>
              <a:ext cx="1121932" cy="76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群組 56"/>
          <p:cNvGrpSpPr>
            <a:grpSpLocks/>
          </p:cNvGrpSpPr>
          <p:nvPr/>
        </p:nvGrpSpPr>
        <p:grpSpPr bwMode="auto">
          <a:xfrm>
            <a:off x="6257925" y="2060575"/>
            <a:ext cx="1150938" cy="904875"/>
            <a:chOff x="6384683" y="1957371"/>
            <a:chExt cx="1201378" cy="1131904"/>
          </a:xfrm>
        </p:grpSpPr>
        <p:pic>
          <p:nvPicPr>
            <p:cNvPr id="14353" name="圖片 48" descr="1285224938_windowlist.png"/>
            <p:cNvPicPr>
              <a:picLocks noChangeAspect="1"/>
            </p:cNvPicPr>
            <p:nvPr/>
          </p:nvPicPr>
          <p:blipFill>
            <a:blip r:embed="rId26" cstate="print"/>
            <a:srcRect l="20670" t="32480"/>
            <a:stretch>
              <a:fillRect/>
            </a:stretch>
          </p:blipFill>
          <p:spPr bwMode="auto">
            <a:xfrm>
              <a:off x="6384683" y="1957371"/>
              <a:ext cx="1201378" cy="113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圖片 32" descr="ForPPtlast.png"/>
            <p:cNvPicPr preferRelativeResize="0">
              <a:picLocks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443667" y="2163812"/>
              <a:ext cx="1061943" cy="76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61"/>
          <p:cNvGrpSpPr>
            <a:grpSpLocks/>
          </p:cNvGrpSpPr>
          <p:nvPr/>
        </p:nvGrpSpPr>
        <p:grpSpPr bwMode="auto">
          <a:xfrm>
            <a:off x="6905625" y="2565400"/>
            <a:ext cx="979488" cy="863600"/>
            <a:chOff x="2652759" y="2461328"/>
            <a:chExt cx="1201387" cy="1131904"/>
          </a:xfrm>
        </p:grpSpPr>
        <p:pic>
          <p:nvPicPr>
            <p:cNvPr id="14351" name="圖片 48" descr="1285224938_windowlist.png"/>
            <p:cNvPicPr>
              <a:picLocks noChangeAspect="1"/>
            </p:cNvPicPr>
            <p:nvPr/>
          </p:nvPicPr>
          <p:blipFill>
            <a:blip r:embed="rId26" cstate="print"/>
            <a:srcRect l="20670" t="32480"/>
            <a:stretch>
              <a:fillRect/>
            </a:stretch>
          </p:blipFill>
          <p:spPr bwMode="auto">
            <a:xfrm>
              <a:off x="2652759" y="2461328"/>
              <a:ext cx="1201387" cy="113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圖片 64" descr="2-2.PNG"/>
            <p:cNvPicPr>
              <a:picLocks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699792" y="2636912"/>
              <a:ext cx="1059930" cy="79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群組 65"/>
          <p:cNvGrpSpPr>
            <a:grpSpLocks/>
          </p:cNvGrpSpPr>
          <p:nvPr/>
        </p:nvGrpSpPr>
        <p:grpSpPr bwMode="auto">
          <a:xfrm>
            <a:off x="5826125" y="2565400"/>
            <a:ext cx="979488" cy="863600"/>
            <a:chOff x="4524968" y="2461328"/>
            <a:chExt cx="1201386" cy="1131904"/>
          </a:xfrm>
        </p:grpSpPr>
        <p:pic>
          <p:nvPicPr>
            <p:cNvPr id="14349" name="圖片 48" descr="1285224938_windowlist.png"/>
            <p:cNvPicPr>
              <a:picLocks noChangeAspect="1"/>
            </p:cNvPicPr>
            <p:nvPr/>
          </p:nvPicPr>
          <p:blipFill>
            <a:blip r:embed="rId26" cstate="print"/>
            <a:srcRect l="20670" t="32480"/>
            <a:stretch>
              <a:fillRect/>
            </a:stretch>
          </p:blipFill>
          <p:spPr bwMode="auto">
            <a:xfrm>
              <a:off x="4524968" y="2461328"/>
              <a:ext cx="1201386" cy="113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圖片 68" descr="1.png"/>
            <p:cNvPicPr>
              <a:picLocks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595638" y="2640651"/>
              <a:ext cx="1020112" cy="758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601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96" grpId="0"/>
      <p:bldP spid="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 descr="龍門式車燈塗膠機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323049"/>
            <a:ext cx="989856" cy="126619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4" name="圖片 43" descr="IT自動視覺對位印刷機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67" b="5962"/>
          <a:stretch>
            <a:fillRect/>
          </a:stretch>
        </p:blipFill>
        <p:spPr>
          <a:xfrm>
            <a:off x="1043608" y="4595543"/>
            <a:ext cx="1536169" cy="92168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1476375" y="1196975"/>
            <a:ext cx="678656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9EC10-C091-4D64-98CB-AC20BC3FDF44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357313" y="450850"/>
            <a:ext cx="7462837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Motion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 Application</a:t>
            </a:r>
            <a:endParaRPr lang="zh-TW" altLang="en-US" dirty="0">
              <a:latin typeface="+mn-lt"/>
            </a:endParaRPr>
          </a:p>
        </p:txBody>
      </p:sp>
      <p:grpSp>
        <p:nvGrpSpPr>
          <p:cNvPr id="2" name="群組 43"/>
          <p:cNvGrpSpPr/>
          <p:nvPr/>
        </p:nvGrpSpPr>
        <p:grpSpPr>
          <a:xfrm>
            <a:off x="3635896" y="2132856"/>
            <a:ext cx="1944216" cy="644147"/>
            <a:chOff x="2555875" y="2815877"/>
            <a:chExt cx="3486150" cy="1289426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3" name="群組 46"/>
            <p:cNvGrpSpPr/>
            <p:nvPr/>
          </p:nvGrpSpPr>
          <p:grpSpPr>
            <a:xfrm>
              <a:off x="2555875" y="2815877"/>
              <a:ext cx="3486150" cy="1289426"/>
              <a:chOff x="2555875" y="2815877"/>
              <a:chExt cx="3486150" cy="1289426"/>
            </a:xfrm>
          </p:grpSpPr>
          <p:pic>
            <p:nvPicPr>
              <p:cNvPr id="29" name="圖片 8" descr="XP-8747-CE6-G_la01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55875" y="2815877"/>
                <a:ext cx="3486150" cy="1289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 descr="http://www.icpdas.com/products/Remote_IO/i-8ke/pictures/i-8092f_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358" t="5882" b="5882"/>
              <a:stretch>
                <a:fillRect/>
              </a:stretch>
            </p:blipFill>
            <p:spPr bwMode="auto">
              <a:xfrm>
                <a:off x="3672000" y="2880000"/>
                <a:ext cx="360040" cy="115212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圖片 26" descr="I-87017RW-G_0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266" t="5882"/>
            <a:stretch>
              <a:fillRect/>
            </a:stretch>
          </p:blipFill>
          <p:spPr bwMode="auto">
            <a:xfrm>
              <a:off x="4211960" y="2880000"/>
              <a:ext cx="575934" cy="1223433"/>
            </a:xfrm>
            <a:prstGeom prst="rect">
              <a:avLst/>
            </a:prstGeom>
            <a:effectLst/>
          </p:spPr>
        </p:pic>
        <p:pic>
          <p:nvPicPr>
            <p:cNvPr id="28" name="圖片 27" descr="i-87054w_g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301" t="5858"/>
            <a:stretch>
              <a:fillRect/>
            </a:stretch>
          </p:blipFill>
          <p:spPr bwMode="auto">
            <a:xfrm>
              <a:off x="3995936" y="2880000"/>
              <a:ext cx="431950" cy="1223433"/>
            </a:xfrm>
            <a:prstGeom prst="rect">
              <a:avLst/>
            </a:prstGeom>
            <a:effectLst/>
          </p:spPr>
        </p:pic>
      </p:grpSp>
      <p:sp>
        <p:nvSpPr>
          <p:cNvPr id="32" name="矩形 31"/>
          <p:cNvSpPr/>
          <p:nvPr/>
        </p:nvSpPr>
        <p:spPr>
          <a:xfrm>
            <a:off x="3708400" y="4797425"/>
            <a:ext cx="16557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00B0F0"/>
                </a:solidFill>
              </a:rPr>
              <a:t>Motion</a:t>
            </a:r>
            <a:r>
              <a:rPr kumimoji="0" lang="zh-TW" altLang="en-US" sz="1800" b="1" dirty="0">
                <a:solidFill>
                  <a:srgbClr val="00B0F0"/>
                </a:solidFill>
              </a:rPr>
              <a:t> </a:t>
            </a:r>
            <a:r>
              <a:rPr kumimoji="0" lang="en-US" altLang="zh-TW" sz="1800" b="1" dirty="0">
                <a:solidFill>
                  <a:srgbClr val="00B0F0"/>
                </a:solidFill>
              </a:rPr>
              <a:t>Control</a:t>
            </a:r>
            <a:endParaRPr kumimoji="0" lang="zh-TW" altLang="en-US" sz="1800" b="1" dirty="0">
              <a:solidFill>
                <a:srgbClr val="00B0F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8488" y="2133600"/>
            <a:ext cx="136842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00B0F0"/>
                </a:solidFill>
              </a:rPr>
              <a:t>I/O</a:t>
            </a:r>
            <a:r>
              <a:rPr kumimoji="0" lang="zh-TW" altLang="en-US" sz="1800" b="1" dirty="0">
                <a:solidFill>
                  <a:srgbClr val="00B0F0"/>
                </a:solidFill>
              </a:rPr>
              <a:t> </a:t>
            </a:r>
            <a:r>
              <a:rPr kumimoji="0" lang="en-US" altLang="zh-TW" sz="1800" b="1" dirty="0">
                <a:solidFill>
                  <a:srgbClr val="00B0F0"/>
                </a:solidFill>
              </a:rPr>
              <a:t>Devices</a:t>
            </a:r>
            <a:endParaRPr kumimoji="0" lang="zh-TW" altLang="en-US" sz="1800" b="1" dirty="0">
              <a:solidFill>
                <a:srgbClr val="00B0F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4300" y="1773238"/>
            <a:ext cx="13684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FF0000"/>
                </a:solidFill>
              </a:rPr>
              <a:t>XP-8xx7-CE6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51275" y="3141663"/>
            <a:ext cx="1477963" cy="93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b="1" dirty="0">
                <a:solidFill>
                  <a:srgbClr val="FF0000"/>
                </a:solidFill>
              </a:rPr>
              <a:t>Motion</a:t>
            </a:r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Card</a:t>
            </a:r>
            <a:endParaRPr kumimoji="0" lang="zh-TW" altLang="en-US" sz="1800" b="1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FF0000"/>
                </a:solidFill>
              </a:rPr>
              <a:t>I-8092F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FF0000"/>
                </a:solidFill>
              </a:rPr>
              <a:t>I-8094F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 smtClean="0">
                <a:solidFill>
                  <a:srgbClr val="FF0000"/>
                </a:solidFill>
              </a:rPr>
              <a:t>I-8094</a:t>
            </a:r>
            <a:endParaRPr kumimoji="0"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24525" y="2349500"/>
            <a:ext cx="1150938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solidFill>
                  <a:schemeClr val="tx1"/>
                </a:solidFill>
              </a:rPr>
              <a:t>I-8K,</a:t>
            </a:r>
            <a:r>
              <a:rPr kumimoji="0" lang="zh-TW" altLang="en-US" sz="1600" dirty="0">
                <a:solidFill>
                  <a:schemeClr val="tx1"/>
                </a:solidFill>
              </a:rPr>
              <a:t> </a:t>
            </a:r>
            <a:r>
              <a:rPr kumimoji="0" lang="en-US" altLang="zh-TW" sz="1600" dirty="0">
                <a:solidFill>
                  <a:schemeClr val="tx1"/>
                </a:solidFill>
              </a:rPr>
              <a:t>I-87K</a:t>
            </a:r>
            <a:endParaRPr kumimoji="0"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手繪多邊形 20"/>
          <p:cNvSpPr/>
          <p:nvPr/>
        </p:nvSpPr>
        <p:spPr>
          <a:xfrm rot="-3600000" flipH="1">
            <a:off x="4768850" y="2339975"/>
            <a:ext cx="46038" cy="979488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4" name="群組 61"/>
          <p:cNvGrpSpPr/>
          <p:nvPr/>
        </p:nvGrpSpPr>
        <p:grpSpPr>
          <a:xfrm>
            <a:off x="5234474" y="2852936"/>
            <a:ext cx="1497766" cy="936104"/>
            <a:chOff x="5940153" y="3140968"/>
            <a:chExt cx="1328579" cy="79208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59" name="圖片 58" descr="I-8094F_la0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3140968"/>
              <a:ext cx="382843" cy="792088"/>
            </a:xfrm>
            <a:prstGeom prst="rect">
              <a:avLst/>
            </a:prstGeom>
          </p:spPr>
        </p:pic>
        <p:pic>
          <p:nvPicPr>
            <p:cNvPr id="60" name="圖片 59" descr="i-8092f_g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76256" y="3140968"/>
              <a:ext cx="392476" cy="792088"/>
            </a:xfrm>
            <a:prstGeom prst="rect">
              <a:avLst/>
            </a:prstGeom>
          </p:spPr>
        </p:pic>
        <p:pic>
          <p:nvPicPr>
            <p:cNvPr id="61" name="圖片 60" descr="i-8094_g(1)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0153" y="3140968"/>
              <a:ext cx="376242" cy="792088"/>
            </a:xfrm>
            <a:prstGeom prst="rect">
              <a:avLst/>
            </a:prstGeom>
          </p:spPr>
        </p:pic>
      </p:grpSp>
      <p:sp>
        <p:nvSpPr>
          <p:cNvPr id="63" name="手繪多邊形 62"/>
          <p:cNvSpPr/>
          <p:nvPr/>
        </p:nvSpPr>
        <p:spPr>
          <a:xfrm rot="-3600000" flipH="1">
            <a:off x="6426201" y="3635375"/>
            <a:ext cx="44450" cy="981075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451725" y="4076700"/>
            <a:ext cx="108108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schemeClr val="tx1"/>
                </a:solidFill>
              </a:rPr>
              <a:t>Daughter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65" name="手繪多邊形 64"/>
          <p:cNvSpPr/>
          <p:nvPr/>
        </p:nvSpPr>
        <p:spPr>
          <a:xfrm rot="3600000">
            <a:off x="6722269" y="4320381"/>
            <a:ext cx="44450" cy="833438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6588125" y="5157788"/>
            <a:ext cx="1368425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schemeClr val="tx1"/>
                </a:solidFill>
              </a:rPr>
              <a:t>Servo Motors</a:t>
            </a:r>
          </a:p>
        </p:txBody>
      </p:sp>
      <p:sp>
        <p:nvSpPr>
          <p:cNvPr id="67" name="手繪多邊形 66"/>
          <p:cNvSpPr/>
          <p:nvPr/>
        </p:nvSpPr>
        <p:spPr>
          <a:xfrm rot="5400000">
            <a:off x="4477207" y="4460392"/>
            <a:ext cx="46063" cy="1583680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1476375" y="5445125"/>
            <a:ext cx="18002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b="1" dirty="0">
                <a:solidFill>
                  <a:srgbClr val="00B0F0"/>
                </a:solidFill>
              </a:rPr>
              <a:t>Motion Devices</a:t>
            </a:r>
            <a:endParaRPr kumimoji="0" lang="zh-TW" altLang="en-US" sz="1800" b="1" dirty="0">
              <a:solidFill>
                <a:srgbClr val="00B0F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27313" y="1176338"/>
            <a:ext cx="3384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+mn-lt"/>
              </a:rPr>
              <a:t>For ISaGRAF PACs: XP-8xx7-CE6</a:t>
            </a:r>
          </a:p>
        </p:txBody>
      </p:sp>
      <p:sp>
        <p:nvSpPr>
          <p:cNvPr id="71" name="手繪多邊形 70"/>
          <p:cNvSpPr/>
          <p:nvPr/>
        </p:nvSpPr>
        <p:spPr>
          <a:xfrm rot="5400000">
            <a:off x="6242051" y="1687512"/>
            <a:ext cx="44450" cy="1368425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2" name="手繪多邊形 71"/>
          <p:cNvSpPr/>
          <p:nvPr/>
        </p:nvSpPr>
        <p:spPr>
          <a:xfrm rot="3600000" flipH="1">
            <a:off x="3598069" y="2223294"/>
            <a:ext cx="46038" cy="1155700"/>
          </a:xfrm>
          <a:custGeom>
            <a:avLst/>
            <a:gdLst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3" fmla="*/ 533400 w 533400"/>
              <a:gd name="connsiteY3" fmla="*/ 9525 h 209550"/>
              <a:gd name="connsiteX0" fmla="*/ 0 w 533400"/>
              <a:gd name="connsiteY0" fmla="*/ 0 h 209550"/>
              <a:gd name="connsiteX1" fmla="*/ 0 w 533400"/>
              <a:gd name="connsiteY1" fmla="*/ 209550 h 209550"/>
              <a:gd name="connsiteX2" fmla="*/ 533400 w 533400"/>
              <a:gd name="connsiteY2" fmla="*/ 209550 h 209550"/>
              <a:gd name="connsiteX0" fmla="*/ 0 w 0"/>
              <a:gd name="connsiteY0" fmla="*/ 0 h 209550"/>
              <a:gd name="connsiteX1" fmla="*/ 0 w 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5" name="群組 52"/>
          <p:cNvGrpSpPr>
            <a:grpSpLocks/>
          </p:cNvGrpSpPr>
          <p:nvPr/>
        </p:nvGrpSpPr>
        <p:grpSpPr bwMode="auto">
          <a:xfrm>
            <a:off x="827088" y="3213100"/>
            <a:ext cx="3097212" cy="647700"/>
            <a:chOff x="467544" y="2852936"/>
            <a:chExt cx="3744416" cy="864096"/>
          </a:xfrm>
        </p:grpSpPr>
        <p:pic>
          <p:nvPicPr>
            <p:cNvPr id="15391" name="圖片 74" descr="MH900437360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852936"/>
              <a:ext cx="367240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橢圓 73"/>
            <p:cNvSpPr/>
            <p:nvPr/>
          </p:nvSpPr>
          <p:spPr>
            <a:xfrm>
              <a:off x="467544" y="2872089"/>
              <a:ext cx="3600400" cy="6759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Black" pitchFamily="34" charset="0"/>
                  <a:ea typeface="Arial Unicode MS" pitchFamily="34" charset="-120"/>
                  <a:cs typeface="Arial Unicode MS" pitchFamily="34" charset="-120"/>
                </a:rPr>
                <a:t>Soft-GRAF HMI</a:t>
              </a:r>
              <a:endParaRPr lang="zh-TW" altLang="en-US" sz="1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9" name="群組 56"/>
          <p:cNvGrpSpPr>
            <a:grpSpLocks/>
          </p:cNvGrpSpPr>
          <p:nvPr/>
        </p:nvGrpSpPr>
        <p:grpSpPr bwMode="auto">
          <a:xfrm>
            <a:off x="1258888" y="1844675"/>
            <a:ext cx="2089150" cy="1512888"/>
            <a:chOff x="539552" y="3904253"/>
            <a:chExt cx="3456384" cy="2621091"/>
          </a:xfrm>
        </p:grpSpPr>
        <p:pic>
          <p:nvPicPr>
            <p:cNvPr id="15389" name="圖片 47" descr="moniter1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470" t="20470" r="20470" b="12032"/>
            <a:stretch>
              <a:fillRect/>
            </a:stretch>
          </p:blipFill>
          <p:spPr bwMode="auto">
            <a:xfrm>
              <a:off x="539552" y="3904253"/>
              <a:ext cx="3456384" cy="262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圖片 55" descr="m-screen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7584" y="4149080"/>
              <a:ext cx="2971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圖片 42" descr="6-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77" t="2191" r="12352" b="1396"/>
          <a:stretch>
            <a:fillRect/>
          </a:stretch>
        </p:blipFill>
        <p:spPr>
          <a:xfrm>
            <a:off x="5329978" y="4801152"/>
            <a:ext cx="610174" cy="6440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5" name="圖片 44" descr="6-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77" t="2191" r="12352" b="1396"/>
          <a:stretch>
            <a:fillRect/>
          </a:stretch>
        </p:blipFill>
        <p:spPr>
          <a:xfrm>
            <a:off x="5978050" y="4801152"/>
            <a:ext cx="610174" cy="6440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4" name="Picture 4" descr="http://search.icpdas.com/PM_online/product/large/PC%20Based%20I_O%20Boards/Daughter%20Boards/Screw%20Terminal%20Boards/General%20Purpose%20Screw%20Terminal%20Board/Motion%20Control%20Products/Motion%20Control%20Daughter%20Boards/DN-8468GB/DN-8468GB_la01.jpg"/>
          <p:cNvPicPr>
            <a:picLocks noChangeAspect="1" noChangeArrowheads="1"/>
          </p:cNvPicPr>
          <p:nvPr/>
        </p:nvPicPr>
        <p:blipFill>
          <a:blip r:embed="rId15" cstate="print"/>
          <a:srcRect b="8249"/>
          <a:stretch>
            <a:fillRect/>
          </a:stretch>
        </p:blipFill>
        <p:spPr bwMode="auto">
          <a:xfrm>
            <a:off x="6660232" y="3980234"/>
            <a:ext cx="807231" cy="52888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Tm="1328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3" grpId="0"/>
      <p:bldP spid="54" grpId="0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1now\0_ISaGRAF\4_PPT\Soft-GRAF-ppt\pic\gg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3068960"/>
            <a:ext cx="3595274" cy="107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8" name="標題 9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Get the Soft-GRAF</a:t>
            </a:r>
            <a:r>
              <a:rPr lang="zh-TW" altLang="en-US" dirty="0" smtClean="0"/>
              <a:t> </a:t>
            </a:r>
            <a:r>
              <a:rPr lang="en-US" altLang="zh-TW" dirty="0" smtClean="0"/>
              <a:t>Studio</a:t>
            </a:r>
            <a:r>
              <a:rPr lang="zh-TW" altLang="en-US" dirty="0" smtClean="0"/>
              <a:t> </a:t>
            </a:r>
            <a:r>
              <a:rPr lang="en-US" altLang="zh-TW" dirty="0" smtClean="0"/>
              <a:t>Software/Documents</a:t>
            </a:r>
            <a:endParaRPr lang="zh-TW" altLang="en-US" dirty="0" smtClean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468313" y="1558925"/>
            <a:ext cx="6407150" cy="4391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zh-TW" b="1" dirty="0" smtClean="0"/>
              <a:t>Download All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FAQ-146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zh-TW" sz="2000" b="1" dirty="0" smtClean="0">
                <a:hlinkClick r:id="rId3"/>
              </a:rPr>
              <a:t>http://www.icpdas.com/faq/isagraf.htm</a:t>
            </a:r>
            <a:r>
              <a:rPr lang="zh-TW" altLang="en-US" sz="2000" b="1" dirty="0" smtClean="0"/>
              <a:t>  </a:t>
            </a:r>
            <a:r>
              <a:rPr lang="en-US" altLang="zh-TW" sz="2000" b="1" dirty="0" smtClean="0"/>
              <a:t>&gt;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146</a:t>
            </a:r>
            <a:br>
              <a:rPr lang="en-US" altLang="zh-TW" sz="2000" b="1" dirty="0" smtClean="0"/>
            </a:br>
            <a:endParaRPr lang="en-US" altLang="zh-TW" sz="2000" b="1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en-US" altLang="zh-TW" b="1" dirty="0" smtClean="0"/>
              <a:t>My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Sweet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Home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Video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z="2000" b="1" dirty="0" smtClean="0"/>
              <a:t> </a:t>
            </a:r>
            <a:r>
              <a:rPr lang="en-US" altLang="zh-TW" sz="2000" b="1" dirty="0" smtClean="0">
                <a:hlinkClick r:id="rId4"/>
              </a:rPr>
              <a:t>http://www.icpdas.com/products/</a:t>
            </a:r>
            <a:br>
              <a:rPr lang="en-US" altLang="zh-TW" sz="2000" b="1" dirty="0" smtClean="0">
                <a:hlinkClick r:id="rId4"/>
              </a:rPr>
            </a:br>
            <a:r>
              <a:rPr lang="en-US" altLang="zh-TW" sz="2000" b="1" dirty="0" smtClean="0">
                <a:hlinkClick r:id="rId4"/>
              </a:rPr>
              <a:t>Software/Soft-GRAF/soft-graf.htm</a:t>
            </a:r>
            <a:r>
              <a:rPr lang="zh-TW" altLang="en-US" sz="2000" b="1" dirty="0" smtClean="0"/>
              <a:t> </a:t>
            </a:r>
            <a:endParaRPr lang="en-US" altLang="zh-TW" sz="2000" b="1" dirty="0" smtClean="0"/>
          </a:p>
          <a:p>
            <a:pPr lvl="1" eaLnBrk="1" hangingPunct="1">
              <a:buFont typeface="Wingdings" pitchFamily="2" charset="2"/>
              <a:buChar char="n"/>
            </a:pPr>
            <a:endParaRPr lang="en-US" altLang="zh-TW" sz="2000" b="1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en-US" altLang="zh-TW" b="1" dirty="0" smtClean="0"/>
              <a:t>Soft-GRAF Studio Tutorial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z="2000" b="1" dirty="0" smtClean="0"/>
              <a:t> </a:t>
            </a:r>
            <a:r>
              <a:rPr lang="en-US" altLang="zh-TW" sz="2000" b="1" dirty="0" smtClean="0">
                <a:hlinkClick r:id="rId4"/>
              </a:rPr>
              <a:t>http://www.icpdas.com/products/</a:t>
            </a:r>
            <a:br>
              <a:rPr lang="en-US" altLang="zh-TW" sz="2000" b="1" dirty="0" smtClean="0">
                <a:hlinkClick r:id="rId4"/>
              </a:rPr>
            </a:br>
            <a:r>
              <a:rPr lang="en-US" altLang="zh-TW" sz="2000" b="1" dirty="0" smtClean="0">
                <a:hlinkClick r:id="rId4"/>
              </a:rPr>
              <a:t>Software/Soft-GRAF/soft-graf.htm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endParaRPr lang="en-US" altLang="zh-TW" sz="2000" b="1" dirty="0" smtClean="0"/>
          </a:p>
        </p:txBody>
      </p:sp>
      <p:pic>
        <p:nvPicPr>
          <p:cNvPr id="14" name="圖片 13" descr="ISaGRAF_logo_r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556792"/>
            <a:ext cx="1224136" cy="74635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</p:pic>
      <p:sp>
        <p:nvSpPr>
          <p:cNvPr id="11" name="矩形 10"/>
          <p:cNvSpPr/>
          <p:nvPr/>
        </p:nvSpPr>
        <p:spPr>
          <a:xfrm>
            <a:off x="5220072" y="2996952"/>
            <a:ext cx="38164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 descr="D:\1now\0_ISaGRAF\4_PPT\Soft-GRAF-ppt\pic\video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4653136"/>
            <a:ext cx="1330353" cy="108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243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Ordering Information</a:t>
            </a:r>
            <a:endParaRPr lang="zh-TW" altLang="en-US" dirty="0" smtClean="0">
              <a:latin typeface="+mn-lt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70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49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Products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491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 Develop Software</a:t>
                      </a:r>
                    </a:p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Workbench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Ver.3</a:t>
                      </a:r>
                      <a:endParaRPr lang="zh-TW" alt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ISaGRAF-256-E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ISaGRAF-256-C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ISaGRAF-32-E</a:t>
                      </a:r>
                    </a:p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ISaGRAF-32-C</a:t>
                      </a:r>
                    </a:p>
                  </a:txBody>
                  <a:tcPr anchor="ctr"/>
                </a:tc>
              </a:tr>
              <a:tr h="1113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ViewPAC</a:t>
                      </a: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VP-25W7 CR</a:t>
                      </a:r>
                      <a:b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WinCE 5.0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slots</a:t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5.7” LCD</a:t>
                      </a:r>
                      <a:r>
                        <a:rPr lang="zh-TW" alt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(Touch)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VP-23W7 CR</a:t>
                      </a:r>
                      <a:b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WinCE 5.0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slots</a:t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3.5” LCD</a:t>
                      </a:r>
                      <a:r>
                        <a:rPr lang="zh-TW" alt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(Without</a:t>
                      </a:r>
                      <a:r>
                        <a:rPr lang="zh-TW" alt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Touch)</a:t>
                      </a:r>
                    </a:p>
                  </a:txBody>
                  <a:tcPr anchor="ctr"/>
                </a:tc>
              </a:tr>
              <a:tr h="1121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XPAC</a:t>
                      </a: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XP-8047-CE6 CR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XP-8347-CE6 CR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XP-8747-CE6 CR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</a:t>
                      </a:r>
                      <a:r>
                        <a:rPr lang="en-US" altLang="zh-TW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WinCE 6.0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0/3/7 slots</a:t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VGA: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492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ISaGRAF</a:t>
                      </a:r>
                      <a:r>
                        <a:rPr lang="zh-TW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WinPAC</a:t>
                      </a: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WP-8137/8437/8837 CR</a:t>
                      </a:r>
                      <a:b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WinCE 5.0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1/4/8 slots</a:t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VGA: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WP-8147/8447/8847 CR</a:t>
                      </a:r>
                      <a:b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 WinCE 5.0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1/4/8 slots</a:t>
                      </a:r>
                      <a:b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VGA: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1743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DCE2B-E96F-47B8-B0B8-81A83E6797C5}" type="slidenum">
              <a:rPr lang="zh-TW" altLang="en-US" smtClean="0">
                <a:ea typeface="新細明體" charset="-120"/>
              </a:rPr>
              <a:pPr/>
              <a:t>5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7" name="圖片 6" descr="XP-8347-CE6-G_la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4221163"/>
            <a:ext cx="1041400" cy="698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116013" y="2997200"/>
            <a:ext cx="1655762" cy="800100"/>
            <a:chOff x="5940152" y="3513978"/>
            <a:chExt cx="1656184" cy="871853"/>
          </a:xfrm>
        </p:grpSpPr>
        <p:pic>
          <p:nvPicPr>
            <p:cNvPr id="9" name="圖片 8" descr="VP-25W7_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152" y="3513978"/>
              <a:ext cx="792364" cy="87185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圖片 9" descr="VP-23W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7016" y="3572793"/>
              <a:ext cx="719320" cy="79055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1" name="圖片 10" descr="WP-8447_la0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5373688"/>
            <a:ext cx="1168400" cy="7715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Tm="651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Soft-GRAF Studio HMI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Design1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0BE2D-80FA-4378-9DEA-DCF85F69CC14}" type="slidenum">
              <a:rPr lang="zh-TW" altLang="en-US" smtClean="0">
                <a:ea typeface="新細明體" charset="-120"/>
              </a:rPr>
              <a:pPr/>
              <a:t>6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19461" name="圖片 5" descr="ForPPtla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608488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79388" y="3213100"/>
            <a:ext cx="2016125" cy="1079500"/>
          </a:xfrm>
          <a:prstGeom prst="wedgeRoundRectCallout">
            <a:avLst>
              <a:gd name="adj1" fmla="val 60783"/>
              <a:gd name="adj2" fmla="val 8439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FFFFCC"/>
                </a:solidFill>
              </a:rPr>
              <a:t>Simple </a:t>
            </a:r>
            <a:r>
              <a:rPr lang="en-US" altLang="zh-TW" sz="2800" b="1" dirty="0">
                <a:solidFill>
                  <a:srgbClr val="FFFFCC"/>
                </a:solidFill>
              </a:rPr>
              <a:t>HMI editing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179512" y="1772816"/>
            <a:ext cx="2016224" cy="1080120"/>
          </a:xfrm>
          <a:prstGeom prst="wedgeRoundRectCallout">
            <a:avLst>
              <a:gd name="adj1" fmla="val 32778"/>
              <a:gd name="adj2" fmla="val 63651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>
              <a:defRPr/>
            </a:pPr>
            <a:r>
              <a:rPr lang="en-US" altLang="zh-TW" sz="2800" b="1" spc="-150" dirty="0">
                <a:solidFill>
                  <a:srgbClr val="FFFFCC"/>
                </a:solidFill>
                <a:latin typeface="+mj-lt"/>
              </a:rPr>
              <a:t>Graphical </a:t>
            </a:r>
          </a:p>
          <a:p>
            <a:pPr algn="ctr">
              <a:defRPr/>
            </a:pPr>
            <a:r>
              <a:rPr lang="en-US" altLang="zh-TW" sz="2800" b="1" spc="-150" dirty="0">
                <a:solidFill>
                  <a:srgbClr val="FFFFCC"/>
                </a:solidFill>
                <a:latin typeface="+mj-lt"/>
              </a:rPr>
              <a:t>drag and</a:t>
            </a:r>
            <a:r>
              <a:rPr lang="zh-TW" altLang="en-US" sz="2800" b="1" spc="-150" dirty="0">
                <a:solidFill>
                  <a:srgbClr val="FFFFCC"/>
                </a:solidFill>
                <a:latin typeface="+mj-lt"/>
              </a:rPr>
              <a:t> </a:t>
            </a:r>
            <a:r>
              <a:rPr lang="en-US" altLang="zh-TW" sz="2800" b="1" spc="-150" dirty="0">
                <a:solidFill>
                  <a:srgbClr val="FFFFCC"/>
                </a:solidFill>
                <a:latin typeface="+mj-lt"/>
              </a:rPr>
              <a:t>drop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179512" y="4797152"/>
            <a:ext cx="2664296" cy="1152128"/>
          </a:xfrm>
          <a:prstGeom prst="wedgeRoundRectCallout">
            <a:avLst>
              <a:gd name="adj1" fmla="val 37725"/>
              <a:gd name="adj2" fmla="val -64027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altLang="zh-TW" sz="2800" b="1" dirty="0">
                <a:solidFill>
                  <a:srgbClr val="FFFFCC"/>
                </a:solidFill>
              </a:rPr>
              <a:t>No</a:t>
            </a:r>
            <a:r>
              <a:rPr lang="zh-TW" altLang="en-US" sz="2800" b="1" dirty="0">
                <a:solidFill>
                  <a:srgbClr val="FFFFCC"/>
                </a:solidFill>
              </a:rPr>
              <a:t> </a:t>
            </a:r>
            <a:r>
              <a:rPr lang="en-US" altLang="zh-TW" sz="2800" b="1" dirty="0">
                <a:solidFill>
                  <a:srgbClr val="FFFFCC"/>
                </a:solidFill>
              </a:rPr>
              <a:t>programming</a:t>
            </a:r>
            <a:r>
              <a:rPr lang="zh-TW" altLang="en-US" sz="2800" b="1" dirty="0">
                <a:solidFill>
                  <a:srgbClr val="FFFFCC"/>
                </a:solidFill>
              </a:rPr>
              <a:t> </a:t>
            </a:r>
            <a:r>
              <a:rPr lang="en-US" altLang="zh-TW" sz="2800" b="1" dirty="0">
                <a:solidFill>
                  <a:srgbClr val="FFFFCC"/>
                </a:solidFill>
              </a:rPr>
              <a:t>writing</a:t>
            </a:r>
            <a:endParaRPr lang="zh-TW" altLang="en-US" sz="28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advTm="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5" y="274638"/>
            <a:ext cx="7499176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Soft-GRAF Studio HMI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Design2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13E03D-7C63-4C3F-94FC-F7321BCAEABF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  <p:pic>
        <p:nvPicPr>
          <p:cNvPr id="12" name="圖片 1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2160240" cy="1439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p5.png"/>
          <p:cNvPicPr>
            <a:picLocks noChangeAspect="1"/>
          </p:cNvPicPr>
          <p:nvPr/>
        </p:nvPicPr>
        <p:blipFill>
          <a:blip r:embed="rId3" cstate="print"/>
          <a:srcRect l="1590" t="4082"/>
          <a:stretch>
            <a:fillRect/>
          </a:stretch>
        </p:blipFill>
        <p:spPr>
          <a:xfrm>
            <a:off x="1043261" y="4005064"/>
            <a:ext cx="2088579" cy="14398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44824"/>
            <a:ext cx="2160240" cy="14398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" descr="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7100" y="1844675"/>
            <a:ext cx="2141538" cy="1439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1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175" y="1844675"/>
            <a:ext cx="2068513" cy="1439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p9.png"/>
          <p:cNvPicPr>
            <a:picLocks noChangeAspect="1"/>
          </p:cNvPicPr>
          <p:nvPr/>
        </p:nvPicPr>
        <p:blipFill>
          <a:blip r:embed="rId7" cstate="print"/>
          <a:srcRect l="2051" t="4313" b="6580"/>
          <a:stretch>
            <a:fillRect/>
          </a:stretch>
        </p:blipFill>
        <p:spPr>
          <a:xfrm>
            <a:off x="6011863" y="4005263"/>
            <a:ext cx="2160587" cy="14398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Objects Overview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889EE-2007-4DF5-8E6D-4C2E4870834C}" type="slidenum">
              <a:rPr lang="zh-TW" altLang="en-US" smtClean="0">
                <a:ea typeface="新細明體" charset="-120"/>
              </a:rPr>
              <a:pPr/>
              <a:t>8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8675" y="1268413"/>
            <a:ext cx="2303463" cy="51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Page</a:t>
            </a:r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Text</a:t>
            </a:r>
            <a:endParaRPr lang="en-US" altLang="zh-TW" b="1" dirty="0"/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Picture</a:t>
            </a:r>
            <a:endParaRPr lang="en-US" altLang="zh-TW" b="1" dirty="0"/>
          </a:p>
          <a:p>
            <a:pPr lvl="1" defTabSz="977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Dynamic</a:t>
            </a:r>
            <a:endParaRPr lang="en-US" altLang="zh-TW" b="1" dirty="0"/>
          </a:p>
          <a:p>
            <a:pPr lvl="1" defTabSz="977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Static</a:t>
            </a:r>
            <a:endParaRPr lang="en-US" altLang="zh-TW" b="1" dirty="0"/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Numeric</a:t>
            </a:r>
            <a:endParaRPr lang="en-US" altLang="zh-TW" b="1" dirty="0"/>
          </a:p>
          <a:p>
            <a:pPr lvl="1" defTabSz="977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b="1" dirty="0"/>
              <a:t> </a:t>
            </a:r>
            <a:r>
              <a:rPr lang="en-US" altLang="zh-TW" dirty="0"/>
              <a:t>Display</a:t>
            </a:r>
          </a:p>
          <a:p>
            <a:pPr lvl="1" defTabSz="977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b="1" dirty="0"/>
              <a:t> </a:t>
            </a:r>
            <a:r>
              <a:rPr lang="en-US" altLang="zh-TW" dirty="0"/>
              <a:t>Input</a:t>
            </a:r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/>
              <a:t>  </a:t>
            </a:r>
            <a:r>
              <a:rPr lang="en-US" altLang="zh-TW" dirty="0"/>
              <a:t>Moving Trace</a:t>
            </a:r>
          </a:p>
          <a:p>
            <a:pPr defTabSz="977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Bar-Meter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zh-TW" alt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15816" y="1340768"/>
            <a:ext cx="5760640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6" descr="Soft-GRAF-scr-all.png"/>
          <p:cNvPicPr>
            <a:picLocks noChangeAspect="1"/>
          </p:cNvPicPr>
          <p:nvPr/>
        </p:nvPicPr>
        <p:blipFill>
          <a:blip r:embed="rId2" cstate="print"/>
          <a:srcRect l="1474" t="10197" r="1253" b="4955"/>
          <a:stretch>
            <a:fillRect/>
          </a:stretch>
        </p:blipFill>
        <p:spPr bwMode="auto">
          <a:xfrm>
            <a:off x="3276600" y="1412875"/>
            <a:ext cx="5384800" cy="47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0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4716463" y="1557338"/>
            <a:ext cx="3816350" cy="4319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44500" defTabSz="8890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Login Page: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g_Login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b="1" dirty="0">
                <a:solidFill>
                  <a:schemeClr val="tx1"/>
                </a:solidFill>
              </a:rPr>
              <a:t>Logout Page: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g_Logout</a:t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b="1" dirty="0">
                <a:solidFill>
                  <a:schemeClr val="tx1"/>
                </a:solidFill>
              </a:rPr>
              <a:t>Switch-Page: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g_ToPage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sz="2000" dirty="0"/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 </a:t>
            </a:r>
            <a:r>
              <a:rPr lang="en-US" altLang="zh-TW" sz="2000" dirty="0"/>
              <a:t>Login Password Control</a:t>
            </a:r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 </a:t>
            </a:r>
            <a:r>
              <a:rPr lang="en-US" altLang="zh-TW" sz="2000" dirty="0"/>
              <a:t>Login/Switch Level: </a:t>
            </a:r>
            <a:r>
              <a:rPr lang="zh-TW" altLang="en-US" sz="2000" dirty="0"/>
              <a:t> </a:t>
            </a:r>
            <a:r>
              <a:rPr lang="en-US" altLang="zh-TW" sz="2000" dirty="0"/>
              <a:t>01~10</a:t>
            </a:r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 </a:t>
            </a:r>
            <a:r>
              <a:rPr lang="en-US" altLang="zh-TW" sz="2000" dirty="0"/>
              <a:t>Switch page</a:t>
            </a:r>
            <a:r>
              <a:rPr lang="zh-TW" altLang="en-US" sz="2000" dirty="0"/>
              <a:t> </a:t>
            </a:r>
            <a:r>
              <a:rPr lang="en-US" altLang="zh-TW" sz="2000" dirty="0"/>
              <a:t>by Password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 </a:t>
            </a:r>
            <a:r>
              <a:rPr lang="en-US" altLang="zh-TW" sz="2000" dirty="0"/>
              <a:t>Setup confirmation dialog</a:t>
            </a:r>
            <a:endParaRPr lang="zh-TW" altLang="en-US" sz="2000" dirty="0"/>
          </a:p>
          <a:p>
            <a:pPr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 </a:t>
            </a:r>
            <a:r>
              <a:rPr lang="en-US" altLang="zh-TW" sz="2000" dirty="0"/>
              <a:t>Switch-Page button</a:t>
            </a:r>
          </a:p>
          <a:p>
            <a:pPr marL="274638" indent="-274638" defTabSz="8890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/>
              <a:t> </a:t>
            </a:r>
            <a:r>
              <a:rPr lang="en-US" altLang="zh-TW" sz="2000" dirty="0"/>
              <a:t>Auto-logout function :</a:t>
            </a:r>
            <a:r>
              <a:rPr lang="zh-TW" altLang="en-US" sz="2000" dirty="0"/>
              <a:t> 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10</a:t>
            </a:r>
            <a:r>
              <a:rPr lang="zh-TW" altLang="en-US" sz="2000" dirty="0"/>
              <a:t> </a:t>
            </a:r>
            <a:r>
              <a:rPr lang="en-US" altLang="zh-TW" sz="2000" dirty="0"/>
              <a:t>sec</a:t>
            </a:r>
            <a:r>
              <a:rPr lang="zh-TW" altLang="en-US" sz="2000" dirty="0"/>
              <a:t> </a:t>
            </a:r>
            <a:r>
              <a:rPr lang="en-US" altLang="zh-TW" sz="2000" dirty="0"/>
              <a:t>~</a:t>
            </a:r>
            <a:r>
              <a:rPr lang="zh-TW" altLang="en-US" sz="2000" dirty="0"/>
              <a:t> </a:t>
            </a:r>
            <a:r>
              <a:rPr lang="en-US" altLang="zh-TW" sz="2000" dirty="0"/>
              <a:t>1</a:t>
            </a:r>
            <a:r>
              <a:rPr lang="zh-TW" altLang="en-US" sz="2000" dirty="0"/>
              <a:t> </a:t>
            </a:r>
            <a:r>
              <a:rPr lang="en-US" altLang="zh-TW" sz="2000" dirty="0"/>
              <a:t>hr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4213" y="1557338"/>
            <a:ext cx="3671887" cy="431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77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Create a HMI Page :</a:t>
            </a:r>
            <a:r>
              <a:rPr lang="zh-TW" altLang="en-US" b="1" dirty="0">
                <a:solidFill>
                  <a:schemeClr val="tx1"/>
                </a:solidFill>
              </a:rPr>
              <a:t>  </a:t>
            </a:r>
            <a:r>
              <a:rPr lang="en-US" altLang="zh-TW" b="1" dirty="0">
                <a:solidFill>
                  <a:schemeClr val="tx1"/>
                </a:solidFill>
              </a:rPr>
              <a:t>g_Page</a:t>
            </a:r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 smtClean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defRPr/>
            </a:pPr>
            <a:endParaRPr lang="en-US" altLang="zh-TW" sz="2000" dirty="0"/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Max. 200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Pages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Page Title: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Setup &amp; Modify</a:t>
            </a:r>
          </a:p>
          <a:p>
            <a:pPr marL="274638" indent="-274638"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Fore/Back Color: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/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</a:rPr>
              <a:t>Setup &amp; Modify </a:t>
            </a:r>
          </a:p>
          <a:p>
            <a:pPr defTabSz="977900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r>
              <a:rPr lang="en-US" altLang="zh-TW" sz="2000" dirty="0">
                <a:solidFill>
                  <a:schemeClr val="tx1"/>
                </a:solidFill>
              </a:rPr>
              <a:t>Multi-language Encoding:</a:t>
            </a:r>
            <a:r>
              <a:rPr lang="zh-TW" altLang="en-US" sz="2000" dirty="0">
                <a:solidFill>
                  <a:schemeClr val="tx1"/>
                </a:solidFill>
              </a:rPr>
              <a:t>  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bigb5    </a:t>
            </a:r>
            <a:r>
              <a:rPr lang="en-US" altLang="zh-TW" sz="1800" dirty="0">
                <a:solidFill>
                  <a:schemeClr val="tx1"/>
                </a:solidFill>
              </a:rPr>
              <a:t>(Traditional Chinese)</a:t>
            </a:r>
          </a:p>
          <a:p>
            <a:pPr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gb2312 </a:t>
            </a:r>
            <a:r>
              <a:rPr lang="en-US" altLang="zh-TW" sz="1800" dirty="0">
                <a:solidFill>
                  <a:schemeClr val="tx1"/>
                </a:solidFill>
              </a:rPr>
              <a:t>(Simplified Chinese)</a:t>
            </a:r>
          </a:p>
          <a:p>
            <a:pPr lvl="1" defTabSz="977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UTF-8   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(English)</a:t>
            </a:r>
            <a:endParaRPr lang="zh-TW" alt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2150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tx2"/>
                </a:solidFill>
              </a:rPr>
              <a:t>Object Type:</a:t>
            </a:r>
            <a:r>
              <a:rPr lang="zh-TW" altLang="en-US" sz="4000" smtClean="0">
                <a:solidFill>
                  <a:schemeClr val="tx2"/>
                </a:solidFill>
              </a:rPr>
              <a:t>  </a:t>
            </a:r>
            <a:r>
              <a:rPr lang="en-US" altLang="zh-TW" sz="4000" smtClean="0">
                <a:solidFill>
                  <a:schemeClr val="tx2"/>
                </a:solidFill>
              </a:rPr>
              <a:t>Page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215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6399F-CB88-42EA-B641-AAD81F846EB8}" type="slidenum">
              <a:rPr lang="zh-TW" altLang="en-US" smtClean="0">
                <a:ea typeface="新細明體" charset="-120"/>
              </a:rPr>
              <a:pPr/>
              <a:t>9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21511" name="圖片 46" descr="m-sc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420888"/>
            <a:ext cx="119265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35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6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6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6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</p:bldLst>
  </p:timing>
</p:sld>
</file>

<file path=ppt/theme/theme1.xml><?xml version="1.0" encoding="utf-8"?>
<a:theme xmlns:a="http://schemas.openxmlformats.org/drawingml/2006/main" name="ICPDA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o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ICPDAS-1</Template>
  <TotalTime>18347</TotalTime>
  <Words>578</Words>
  <Application>Microsoft Office PowerPoint</Application>
  <PresentationFormat>如螢幕大小 (4:3)</PresentationFormat>
  <Paragraphs>213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ICPDAS-1</vt:lpstr>
      <vt:lpstr>Soft-GRAF</vt:lpstr>
      <vt:lpstr>投影片 2</vt:lpstr>
      <vt:lpstr>Motion Control Application</vt:lpstr>
      <vt:lpstr>Get the Soft-GRAF Studio Software/Documents</vt:lpstr>
      <vt:lpstr>Ordering Information</vt:lpstr>
      <vt:lpstr>Soft-GRAF Studio HMI Design1</vt:lpstr>
      <vt:lpstr>Soft-GRAF Studio HMI Design2</vt:lpstr>
      <vt:lpstr>Objects Overview</vt:lpstr>
      <vt:lpstr>Object Type:  Page</vt:lpstr>
      <vt:lpstr>Object Type:  Text</vt:lpstr>
      <vt:lpstr>Object Type:  Picture</vt:lpstr>
      <vt:lpstr>Object Type: Numeric</vt:lpstr>
      <vt:lpstr>Object Type: Moving Trace </vt:lpstr>
      <vt:lpstr>投影片 14</vt:lpstr>
      <vt:lpstr>Thank you!</vt:lpstr>
    </vt:vector>
  </TitlesOfParts>
  <Company>ICP 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   Introducing I-8xx7 Controllers</dc:title>
  <dc:creator/>
  <cp:lastModifiedBy>Eva Li</cp:lastModifiedBy>
  <cp:revision>1657</cp:revision>
  <cp:lastPrinted>2001-08-03T08:43:32Z</cp:lastPrinted>
  <dcterms:created xsi:type="dcterms:W3CDTF">1998-03-27T02:47:45Z</dcterms:created>
  <dcterms:modified xsi:type="dcterms:W3CDTF">2011-12-23T04:22:08Z</dcterms:modified>
</cp:coreProperties>
</file>